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7" r:id="rId2"/>
    <p:sldId id="531" r:id="rId3"/>
    <p:sldId id="489" r:id="rId4"/>
    <p:sldId id="490" r:id="rId5"/>
    <p:sldId id="491" r:id="rId6"/>
    <p:sldId id="492" r:id="rId7"/>
    <p:sldId id="493" r:id="rId8"/>
    <p:sldId id="494" r:id="rId9"/>
    <p:sldId id="495" r:id="rId10"/>
    <p:sldId id="496" r:id="rId11"/>
    <p:sldId id="499" r:id="rId12"/>
    <p:sldId id="500" r:id="rId13"/>
    <p:sldId id="497" r:id="rId14"/>
    <p:sldId id="498" r:id="rId15"/>
    <p:sldId id="501" r:id="rId16"/>
    <p:sldId id="502" r:id="rId17"/>
    <p:sldId id="503" r:id="rId18"/>
    <p:sldId id="510" r:id="rId19"/>
    <p:sldId id="511" r:id="rId20"/>
    <p:sldId id="512" r:id="rId21"/>
    <p:sldId id="513" r:id="rId22"/>
    <p:sldId id="514" r:id="rId23"/>
    <p:sldId id="515" r:id="rId24"/>
    <p:sldId id="516" r:id="rId25"/>
    <p:sldId id="517" r:id="rId26"/>
    <p:sldId id="518" r:id="rId27"/>
    <p:sldId id="519" r:id="rId28"/>
    <p:sldId id="520" r:id="rId29"/>
    <p:sldId id="521" r:id="rId30"/>
    <p:sldId id="522" r:id="rId31"/>
    <p:sldId id="523" r:id="rId32"/>
    <p:sldId id="524" r:id="rId33"/>
    <p:sldId id="525" r:id="rId34"/>
    <p:sldId id="526" r:id="rId35"/>
    <p:sldId id="527" r:id="rId36"/>
    <p:sldId id="530" r:id="rId37"/>
    <p:sldId id="532" r:id="rId38"/>
    <p:sldId id="533" r:id="rId39"/>
    <p:sldId id="534" r:id="rId40"/>
    <p:sldId id="540" r:id="rId41"/>
    <p:sldId id="535" r:id="rId42"/>
    <p:sldId id="536" r:id="rId43"/>
    <p:sldId id="537" r:id="rId44"/>
    <p:sldId id="538" r:id="rId45"/>
    <p:sldId id="529" r:id="rId46"/>
    <p:sldId id="539" r:id="rId47"/>
    <p:sldId id="541" r:id="rId48"/>
    <p:sldId id="479" r:id="rId49"/>
    <p:sldId id="363" r:id="rId50"/>
  </p:sldIdLst>
  <p:sldSz cx="9144000" cy="6858000" type="screen4x3"/>
  <p:notesSz cx="6797675" cy="9926638"/>
  <p:defaultTextStyle>
    <a:defPPr>
      <a:defRPr lang="lt-LT"/>
    </a:defPPr>
    <a:lvl1pPr algn="l" rtl="0" eaLnBrk="0" fontAlgn="base" hangingPunct="0">
      <a:spcBef>
        <a:spcPct val="0"/>
      </a:spcBef>
      <a:spcAft>
        <a:spcPct val="0"/>
      </a:spcAft>
      <a:defRPr kern="1200">
        <a:solidFill>
          <a:schemeClr val="tx1"/>
        </a:solidFill>
        <a:latin typeface="Lucida Sans Unicode"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Lucida Sans Unicode"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Lucida Sans Unicode"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Lucida Sans Unicode"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1149" autoAdjust="0"/>
  </p:normalViewPr>
  <p:slideViewPr>
    <p:cSldViewPr>
      <p:cViewPr>
        <p:scale>
          <a:sx n="65" d="100"/>
          <a:sy n="65" d="100"/>
        </p:scale>
        <p:origin x="-1500" y="-7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lt-LT"/>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C8EF157-C457-483D-B3F0-4BDB521C6AE2}" type="slidenum">
              <a:rPr lang="lt-LT" altLang="lt-LT"/>
              <a:pPr/>
              <a:t>‹#›</a:t>
            </a:fld>
            <a:endParaRPr lang="lt-LT" altLang="lt-LT"/>
          </a:p>
        </p:txBody>
      </p:sp>
    </p:spTree>
    <p:extLst>
      <p:ext uri="{BB962C8B-B14F-4D97-AF65-F5344CB8AC3E}">
        <p14:creationId xmlns:p14="http://schemas.microsoft.com/office/powerpoint/2010/main" val="33449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lt-LT"/>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0DC7204B-4AE7-4CA1-A1D9-E23D93D43D70}" type="datetimeFigureOut">
              <a:rPr lang="lt-LT"/>
              <a:pPr>
                <a:defRPr/>
              </a:pPr>
              <a:t>2017.02.09</a:t>
            </a:fld>
            <a:endParaRPr lang="lt-LT"/>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t-LT"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lt-LT"/>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1AD3A28-468B-4161-AF18-A1568EEAC15A}" type="slidenum">
              <a:rPr lang="lt-LT" altLang="lt-LT"/>
              <a:pPr/>
              <a:t>‹#›</a:t>
            </a:fld>
            <a:endParaRPr lang="lt-LT" altLang="lt-LT"/>
          </a:p>
        </p:txBody>
      </p:sp>
    </p:spTree>
    <p:extLst>
      <p:ext uri="{BB962C8B-B14F-4D97-AF65-F5344CB8AC3E}">
        <p14:creationId xmlns:p14="http://schemas.microsoft.com/office/powerpoint/2010/main" val="2780675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10.1. bendruomenės inicijuojamos veiklos, skirtos mažinti gyventojų esamą socialinę atskirtį: </a:t>
            </a:r>
          </a:p>
          <a:p>
            <a:r>
              <a:rPr lang="lt-LT" altLang="lt-LT" smtClean="0"/>
              <a:t>10.1.1. bendrųjų socialinių paslaugų (pvz., maitinimo, transporto, asmeninės higienos ir priežiūros paslaugų organizavimo, sociokultūrinių, savipagalbos grupių), specialiųjų socialinės priežiūros paslaugų (t. y. pagalbos į namus, psichosocialinės ir intensyvios krizių įveikimo pagalbos, socialinių įgūdžių ugdymo ir palaikymo) ir kitų reikalingų paslaugų socialinę atskirtį patiriantiems gyventojams teikimas; </a:t>
            </a:r>
          </a:p>
          <a:p>
            <a:r>
              <a:rPr lang="lt-LT" altLang="lt-LT" smtClean="0"/>
              <a:t>10.1.2. informacijos apie įvairiose organizacijose prieinamas socialines ir kitas reikalingas paslaugas sklaida socialinę atskirtį patiriantiems gyventojams ir tarpininkavimas šias paslaugas gaunant;</a:t>
            </a:r>
          </a:p>
          <a:p>
            <a:endParaRPr lang="lt-LT" altLang="lt-LT"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A4D7138D-3BE8-44A9-96F0-A38E249A60B8}" type="slidenum">
              <a:rPr lang="lt-LT" altLang="lt-LT">
                <a:latin typeface="Arial" charset="0"/>
              </a:rPr>
              <a:pPr/>
              <a:t>3</a:t>
            </a:fld>
            <a:endParaRPr lang="lt-LT" altLang="lt-LT">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lt-LT" altLang="en-US" sz="700" smtClean="0"/>
              <a:t>socialinę atskirtį patiriantys gyventojai: </a:t>
            </a:r>
          </a:p>
          <a:p>
            <a:pPr>
              <a:lnSpc>
                <a:spcPct val="80000"/>
              </a:lnSpc>
            </a:pPr>
            <a:r>
              <a:rPr lang="lt-LT" altLang="en-US" sz="700" smtClean="0"/>
              <a:t>22.1.1. daugiavaikių šeimų nariai (tėvai, jų vaikai ir įvaikiai, kurių amžius iki 18 metų arba tuo atveju, kai vaikai ir įvaikiai yra nedirbantys ir nesusituokę, mokymo įstaigų dieninių skyrių moksleiviai ir studentai – kurių amžius nuo 18 iki 24 metų, kartu gyvenantys jų seneliai), motinos (tėvai), vienos (-i) auginančios (-ys) vaiką (-us) iki 14 metų;</a:t>
            </a:r>
          </a:p>
          <a:p>
            <a:pPr>
              <a:lnSpc>
                <a:spcPct val="80000"/>
              </a:lnSpc>
            </a:pPr>
            <a:r>
              <a:rPr lang="lt-LT" altLang="en-US" sz="700" smtClean="0"/>
              <a:t>22.1.2. likę be tėvų globos vaikai (t. y. vaikai iki 18 metų, kuriems yra nustatyta laikinoji ar nuolatinė globa (rūpyba);</a:t>
            </a:r>
          </a:p>
          <a:p>
            <a:pPr>
              <a:lnSpc>
                <a:spcPct val="80000"/>
              </a:lnSpc>
            </a:pPr>
            <a:r>
              <a:rPr lang="lt-LT" altLang="en-US" sz="700" smtClean="0"/>
              <a:t>22.1.3. socialinės rizikos vaikai (t. y. vaikai iki 18 metų, kurie valkatauja, elgetauja, nelanko mokyklos ar turi elgesio problemų mokykloje, piktnaudžiauja alkoholiu, narkotinėmis, psichotropinėmis ar toksinėmis medžiagomis, yra priklausomi nuo azartinių lošimų, yra įsitraukę ar linkę įsitraukti į nusikalstamą veiklą, yra patyrę ar kuriems kyla pavojus patirti psichologinę, fizinę ar seksualinę prievartą, smurtą šeimoje ir dėl šių priežasčių jų galimybės ugdytis ir dalyvauti visuomenės gyvenime yra ribotos);</a:t>
            </a:r>
          </a:p>
          <a:p>
            <a:pPr>
              <a:lnSpc>
                <a:spcPct val="80000"/>
              </a:lnSpc>
            </a:pPr>
            <a:r>
              <a:rPr lang="lt-LT" altLang="en-US" sz="700" smtClean="0"/>
              <a:t>22.1.4.  socialinės rizikos suaugę asmenys (t. y. asmenys nuo 18 metų, esantys socialiai atskirti dėl to, kad elgetauja, valkatauja, piktnaudžiauja alkoholiu, narkotinėmis, psichotropinėmis ar toksinėmis medžiagomis, yra priklausomi nuo azartinių lošimų, yra įsitraukę ar linkę įsitraukti į nusikalstamą veiklą, yra patyrę ar kuriems kyla pavojus patirti psichologinę, fizinę ar seksualinę prievartą, smurtą šeimoje ir yra iš dalies ar visiškai netekę gebėjimų savarankiškai rūpintis asmeniniu (šeimos) gyvenimu ir dalyvauti visuomenės gyvenime) ir jų šeimos nariai (t. y. sutuoktinis ar kartu gyvenantis ir bendrą ūkį vedantis asmuo, tėvai, vaikai, įvaikiai, seneliai) (toliau – šeimos nariai); </a:t>
            </a:r>
          </a:p>
          <a:p>
            <a:pPr>
              <a:lnSpc>
                <a:spcPct val="80000"/>
              </a:lnSpc>
            </a:pPr>
            <a:r>
              <a:rPr lang="lt-LT" altLang="en-US" sz="700" smtClean="0"/>
              <a:t>22.1.5. socialinės rizikos šeimos (t. y. šeimos, kuriose auga vaikų iki 18 metų ir kuriose bent vienas iš tėvų piktnaudžiauja alkoholiu, narkotinėmis, psichotropinėmis ar toksinėmis medžiagomis, yra priklausomas nuo azartinių lošimų, dėl socialinių įgūdžių stokos nemoka ar negali tinkamai prižiūrėti vaikų, naudoja prieš juos psichologinę, fizinę ar seksualinę prievartą, gaunamą valstybės paramą panaudoja ne šeimos interesams ir todėl iškyla pavojus vaikų fiziniam, protiniam, dvasiniam, doroviniam vystymuisi bei saugumui); socialinės rizikos šeimai priskiriama ir šeima, kurios vaikui įstatymų nustatyta tvarka yra nustatyta laikinoji globa (rūpyba);</a:t>
            </a:r>
          </a:p>
          <a:p>
            <a:pPr>
              <a:lnSpc>
                <a:spcPct val="80000"/>
              </a:lnSpc>
            </a:pPr>
            <a:r>
              <a:rPr lang="lt-LT" altLang="en-US" sz="700" smtClean="0"/>
              <a:t>22.1.6. esami ir buvę vaikų socialinės globos namų, bendruomeninių vaikų globos namų, specialiųjų internatinių mokyklų, šeimynų auklėtiniai (iki 29 metų);</a:t>
            </a:r>
          </a:p>
          <a:p>
            <a:pPr>
              <a:lnSpc>
                <a:spcPct val="80000"/>
              </a:lnSpc>
            </a:pPr>
            <a:r>
              <a:rPr lang="lt-LT" altLang="en-US" sz="700" smtClean="0"/>
              <a:t>22.1.7. nepasiturintys asmenys ir šeimos, kuriems pagal Lietuvos Respublikos piniginės socialinės paramos nepasiturintiems gyventojams įstatymą yra teikiama socialinė parama (pvz., socialinės pašalpos ar būsto šildymo išlaidų, geriamojo vandens išlaidų ir karšto vandens išlaidų kompensacijos);</a:t>
            </a:r>
          </a:p>
          <a:p>
            <a:pPr>
              <a:lnSpc>
                <a:spcPct val="80000"/>
              </a:lnSpc>
            </a:pPr>
            <a:r>
              <a:rPr lang="lt-LT" altLang="en-US" sz="700" smtClean="0"/>
              <a:t>22.1.8. asmenys, kuriems pagal Lietuvos Respublikos įstatymą „Dėl užsieniečių teisinės padėties“ yra suteiktas prieglobstis Lietuvos Respublikoje (pabėgėlio statusas, laikinoji arba papildoma apsauga);</a:t>
            </a:r>
          </a:p>
          <a:p>
            <a:pPr>
              <a:lnSpc>
                <a:spcPct val="80000"/>
              </a:lnSpc>
            </a:pPr>
            <a:r>
              <a:rPr lang="lt-LT" altLang="en-US" sz="700" smtClean="0"/>
              <a:t>22.1.9. neįgalieji, t. y. asmenys, kuriems pagal Lietuvos Respublikos neįgaliųjų socialinės integracijos įstatymą yra nustatytas neįgalumo lygis arba 55 procentų ir mažesnis darbingumo lygis, arba specialiųjų poreikių lygis, ir jų šeimos nariai; </a:t>
            </a:r>
          </a:p>
          <a:p>
            <a:pPr>
              <a:lnSpc>
                <a:spcPct val="80000"/>
              </a:lnSpc>
            </a:pPr>
            <a:r>
              <a:rPr lang="lt-LT" altLang="en-US" sz="700" smtClean="0"/>
              <a:t>22.1.10. senyvo amžiaus asmenys, t. y. senatvės pensijos amžiaus asmenys, kurie dėl amžiaus iš dalies ar visiškai yra netekę gebėjimų savarankiškai rūpintis asmeniniu (šeimos) gyvenimu ir dalyvauti visuomenės gyvenime;</a:t>
            </a:r>
          </a:p>
          <a:p>
            <a:pPr>
              <a:lnSpc>
                <a:spcPct val="80000"/>
              </a:lnSpc>
            </a:pPr>
            <a:r>
              <a:rPr lang="lt-LT" altLang="en-US" sz="700" smtClean="0"/>
              <a:t>22.1.11. smurto artimoje aplinkoje, prekybos žmonėmis ar kitokių nusikaltimų asmeniui aukos ir jų šeimos nariai;</a:t>
            </a:r>
          </a:p>
          <a:p>
            <a:pPr>
              <a:lnSpc>
                <a:spcPct val="80000"/>
              </a:lnSpc>
            </a:pPr>
            <a:r>
              <a:rPr lang="lt-LT" altLang="en-US" sz="700" smtClean="0"/>
              <a:t>22.1.12. asmenys, besinaudojantys apgyvendinimo (nakvynės) savarankiško gyvenimo namuose, nakvynės namuose ar krizių centruose paslaugomis, ir jų šeimos nariai;</a:t>
            </a:r>
          </a:p>
          <a:p>
            <a:pPr>
              <a:lnSpc>
                <a:spcPct val="80000"/>
              </a:lnSpc>
            </a:pPr>
            <a:r>
              <a:rPr lang="lt-LT" altLang="en-US" sz="700" smtClean="0"/>
              <a:t>22.1.13. asmenys, sergantys priklausomybės ligomis, ir jų šeimos nariai;</a:t>
            </a:r>
          </a:p>
          <a:p>
            <a:pPr>
              <a:lnSpc>
                <a:spcPct val="80000"/>
              </a:lnSpc>
            </a:pPr>
            <a:r>
              <a:rPr lang="lt-LT" altLang="en-US" sz="700" smtClean="0"/>
              <a:t>22.1.14. asmenys, grįžę iš įkalinimo įstaigų, ir jų šeimos nariai;</a:t>
            </a:r>
          </a:p>
          <a:p>
            <a:pPr>
              <a:lnSpc>
                <a:spcPct val="80000"/>
              </a:lnSpc>
            </a:pPr>
            <a:r>
              <a:rPr lang="lt-LT" altLang="en-US" sz="700" smtClean="0"/>
              <a:t>22.1.15. nepilnamečiai, kuriems pagal Lietuvos Respublikos vaiko minimalios ir vidutinės priežiūros įstatymą yra ar buvo skirtos vaiko minimalios ir vidutinės priežiūros priemonės, ir jų šeimos nariai;</a:t>
            </a:r>
          </a:p>
          <a:p>
            <a:pPr>
              <a:lnSpc>
                <a:spcPct val="80000"/>
              </a:lnSpc>
            </a:pPr>
            <a:r>
              <a:rPr lang="lt-LT" altLang="en-US" sz="700" smtClean="0"/>
              <a:t>22.1.16. tautinėms mažumoms priklausantys asmenys, kurie nemoka valstybinės kalbos arba kurie moka valstybinę kalbą ne aukštesniu kaip pradedančio vartotojo (A1 ar A2) lygiu;</a:t>
            </a:r>
          </a:p>
          <a:p>
            <a:pPr>
              <a:lnSpc>
                <a:spcPct val="80000"/>
              </a:lnSpc>
            </a:pPr>
            <a:r>
              <a:rPr lang="lt-LT" altLang="en-US" sz="700" smtClean="0"/>
              <a:t>22.1.17. asmenys, prižiūrintys (slaugantys) sunkią negalią turintį šeimos narį (t. y. asmenį, kuriam pagal Lietuvos Respublikos socialinių paslaugų įstatymą yra nustatytas visiško nesavarankiškumo lygis ir (ar) pagal Lietuvos Respublikos neįgaliųjų socialinės integracijos įstatymą pripažintas sunkaus neįgalumo lygis ar visiškas nedarbingumas);</a:t>
            </a:r>
          </a:p>
          <a:p>
            <a:pPr>
              <a:lnSpc>
                <a:spcPct val="80000"/>
              </a:lnSpc>
            </a:pPr>
            <a:r>
              <a:rPr lang="lt-LT" altLang="en-US" sz="700" smtClean="0"/>
              <a:t>22.1.18. asmenys, patiriantys socialinę atskirtį dėl kitų, nei Aprašo 22.1.1–22.1.17 papunkčiuose nurodytų priežasčių, kurių egzistavimo faktas raštiškai patvirtinamas atitinkamus įgaliojimus turinčios institucijos, įstaigos ar specialisto (pvz., socialinio darbuotojo).</a:t>
            </a:r>
          </a:p>
          <a:p>
            <a:pPr>
              <a:lnSpc>
                <a:spcPct val="80000"/>
              </a:lnSpc>
            </a:pPr>
            <a:endParaRPr lang="lt-LT" altLang="en-US" sz="7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9C184F7F-0511-49B3-9A68-AA274AB3656D}" type="slidenum">
              <a:rPr lang="lt-LT" altLang="lt-LT">
                <a:latin typeface="Arial" charset="0"/>
              </a:rPr>
              <a:pPr/>
              <a:t>4</a:t>
            </a:fld>
            <a:endParaRPr lang="lt-LT" altLang="lt-LT">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10.2. bedarbių ir ekonomiškai neaktyvių asmenų užimtumui didinti skirtų iniciatyvų įgyvendinimas, siekiant pagerinti šių asmenų padėtį darbo rinkoje:</a:t>
            </a:r>
          </a:p>
          <a:p>
            <a:r>
              <a:rPr lang="lt-LT" altLang="lt-LT" smtClean="0"/>
              <a:t>10.2.1. naujų profesinių ir kitų reikalingų įgūdžių įgijimas:</a:t>
            </a:r>
          </a:p>
          <a:p>
            <a:r>
              <a:rPr lang="lt-LT" altLang="lt-LT" smtClean="0"/>
              <a:t>10.2.1.1. bedarbiais esančių darbingų gyventojų neformalusis švietimas (išskyrus bedarbių neformalųjį profesinį mokymą, organizuojamą mokykline ar pameistrystės forma);</a:t>
            </a:r>
          </a:p>
          <a:p>
            <a:r>
              <a:rPr lang="lt-LT" altLang="lt-LT" smtClean="0"/>
              <a:t>10.2.1.2. ekonomiškai neaktyvių asmenų neformalusis švietimas (taip pat neformalusis profesinis mokymas, organizuojamas mokykline ar pameistrystės forma);</a:t>
            </a:r>
          </a:p>
          <a:p>
            <a:r>
              <a:rPr lang="lt-LT" altLang="lt-LT" smtClean="0"/>
              <a:t>10.2.1.3. bedarbiais esančių ir ekonomiškai neaktyvių asmenų savanoriška veikla; </a:t>
            </a:r>
          </a:p>
          <a:p>
            <a:r>
              <a:rPr lang="lt-LT" altLang="lt-LT" smtClean="0"/>
              <a:t>10.2.1.4. ekonomiškai neaktyvių asmenų praktinių darbo įgūdžių įgijimas, ugdymas darbo vietoje; </a:t>
            </a:r>
          </a:p>
          <a:p>
            <a:r>
              <a:rPr lang="lt-LT" altLang="lt-LT" smtClean="0"/>
              <a:t>10.2.2. bedarbiais esančių ir ekonomiškai neaktyvių asmenų informavimas, konsultavimas, tarpininkavimas ar kita pagalba įdarbinant, įtraukiant į neformalųjį švietimą (įskaitant neformalųjį profesinį mokymą), praktikos atlikimą, visuomeninę ir (ar) kultūrinę veiklą (pvz., profesinis orientavimas, motyvavimas imtis aktyvios veiklos); šiame papunktyje nurodytos veiklos neapima neformaliojo švietimo, praktikos atlikimo, visuomeninės ir (ar) kultūrinės veiklos vykdymo veiklų;</a:t>
            </a:r>
          </a:p>
          <a:p>
            <a:endParaRPr lang="lt-LT" altLang="lt-LT"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ACA696E3-196B-4AB9-8A9F-1C5003F8D574}" type="slidenum">
              <a:rPr lang="lt-LT" altLang="lt-LT">
                <a:latin typeface="Arial" charset="0"/>
              </a:rPr>
              <a:pPr/>
              <a:t>6</a:t>
            </a:fld>
            <a:endParaRPr lang="lt-LT" altLang="lt-LT">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10.3. bendruomenės verslumui didinti (t. y. verslo kūrimui ir pradedamo verslo plėtojimui reikalingiems gebėjimams stiprinti) skirtų neformalių iniciatyvų įgyvendinimas:</a:t>
            </a:r>
          </a:p>
          <a:p>
            <a:r>
              <a:rPr lang="lt-LT" altLang="lt-LT" smtClean="0"/>
              <a:t>10.3.1. gyventojų informavimas, konsultavimas, neformalusis mokymas, siekiant paskatinti juos pradėti verslą;</a:t>
            </a:r>
          </a:p>
          <a:p>
            <a:r>
              <a:rPr lang="lt-LT" altLang="lt-LT" smtClean="0"/>
              <a:t>10.3.2. pagalbos verslo pradžiai teikimas, t. y.:</a:t>
            </a:r>
          </a:p>
          <a:p>
            <a:r>
              <a:rPr lang="lt-LT" altLang="lt-LT" smtClean="0"/>
              <a:t>10.3.2.1. informavimo, konsultavimo (taip pat mentorystės), mokymo, pagalbos randant tiekėjus ir klientus, metodinės pagalbos ir kitų paslaugų verslui aktualiais klausimais teikimas jauno verslo subjektams;</a:t>
            </a:r>
          </a:p>
          <a:p>
            <a:r>
              <a:rPr lang="lt-LT" altLang="lt-LT" smtClean="0"/>
              <a:t>10.3.2.2. verslo pradžiai reikalingų priemonių (t. y. patalpų, techninės, biuro ar kitos įrangos) suteikimas naudoti jauno verslo subjektams; šiame papunktyje nurodyta veikla finansuojama, jeigu ji projekte vykdoma kartu su bent viena iš Aprašo 10.3.2.1 papunktyje nurodytų veiklų;</a:t>
            </a:r>
          </a:p>
          <a:p>
            <a:endParaRPr lang="lt-LT" altLang="lt-LT"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248C0C1A-4A51-44FE-A282-C0E559FC6307}" type="slidenum">
              <a:rPr lang="lt-LT" altLang="lt-LT">
                <a:latin typeface="Arial" charset="0"/>
              </a:rPr>
              <a:pPr/>
              <a:t>8</a:t>
            </a:fld>
            <a:endParaRPr lang="lt-LT" altLang="lt-LT">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bendradarbiavimo ir informacijos sklaidos tinklų, reikalingų Aprašo 10.1–10.3 papunkčiuose nurodytų veiklų vykdymui, vietos plėtros strategijos ir (ar) jai įgyvendinti skirtų projektų tikslų pasiekimui užtikrinti, kūrimas ir palaikymas (taip pat bendradarbiavimas su kitų miestų, kaimo vietovių, žuvininkystės regionų vietos veiklos grupėmis);</a:t>
            </a:r>
          </a:p>
          <a:p>
            <a:endParaRPr lang="lt-LT" altLang="lt-LT"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C874F08F-B884-41E3-99E8-E7A3CE0B0699}" type="slidenum">
              <a:rPr lang="lt-LT" altLang="lt-LT">
                <a:latin typeface="Arial" charset="0"/>
              </a:rPr>
              <a:pPr/>
              <a:t>11</a:t>
            </a:fld>
            <a:endParaRPr lang="lt-LT" altLang="lt-LT">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gyventojų savanoriškos veiklos skatinimas (taip pat savanoriškoje veikloje ketinančių  dalyvauti asmenų ir savanorius priimančių organizacijų konsultavimas, informavimas), atlikimo organizavimas ir savanorių mokymas, remiama tiek, kiek reikalinga Aprašo 10.1–10.4 papunkčiuose nurodytoms veikloms vykdyti; šiame papunktyje nurodytos veiklos finansuojamos, jeigu jos projekte vykdomos kartu su bent viena iš Aprašo 10.1–10.4 papunkčiuose nurodytų veiklų.</a:t>
            </a:r>
          </a:p>
          <a:p>
            <a:endParaRPr lang="lt-LT" altLang="lt-LT"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6C1B8C8B-1FA1-4E96-9261-DE954C6BEBBD}" type="slidenum">
              <a:rPr lang="lt-LT" altLang="lt-LT">
                <a:latin typeface="Arial" charset="0"/>
              </a:rPr>
              <a:pPr/>
              <a:t>13</a:t>
            </a:fld>
            <a:endParaRPr lang="lt-LT" altLang="lt-LT">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13. Pagal Aprašą galimi pareiškėjai: </a:t>
            </a:r>
          </a:p>
          <a:p>
            <a:pPr lvl="1"/>
            <a:r>
              <a:rPr lang="lt-LT" altLang="lt-LT" smtClean="0"/>
              <a:t>viešieji juridiniai asmenys, kurių veiklos vykdymo vieta yra vietos plėtros strategijos įgyvendinimo teritorijoje; projektų, apimančių Aprašo 10.3 papunktyje nurodytas veiklas, pareiškėjais negali būti valstybės ir (ar) savivaldybių kontroliuojami juridiniai asmenys, t. y. juridiniai asmenys, kurių savininke yra valstybė ar savivaldybė arba kurių visuotiniame akcininkų susirinkime, visuotiniame dalininkų susirinkime ar visuotiniame narių susirinkime valstybei ir (ar) savivaldybei priklauso daugiau kaip 50 procentų balsų (toliau – valstybės ir (ar) savivaldybių kontroliuojami juridiniai asmenys);</a:t>
            </a:r>
            <a:endParaRPr lang="lt-LT" altLang="lt-LT" sz="1000" smtClean="0"/>
          </a:p>
          <a:p>
            <a:r>
              <a:rPr lang="lt-LT" altLang="lt-LT" smtClean="0"/>
              <a:t>13.2. privatūs juridiniai asmenys, kurių veiklos vykdymo vieta yra vietos plėtros strategijos įgyvendinimo teritorijoje;</a:t>
            </a:r>
          </a:p>
          <a:p>
            <a:r>
              <a:rPr lang="lt-LT" altLang="lt-LT" smtClean="0"/>
              <a:t>13.3. savivaldybės, kurios teritorijoje įgyvendinama vietos plėtros strategija, administracija (išskyrus atvejus, kai vykdomas projektas, apimantis Aprašo 10.3 papunktyje nurodytas veiklas).</a:t>
            </a:r>
          </a:p>
          <a:p>
            <a:endParaRPr lang="lt-LT" altLang="lt-LT"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C55C56E9-5162-4BE9-B3DF-EC9B3D699B17}" type="slidenum">
              <a:rPr lang="lt-LT" altLang="lt-LT">
                <a:latin typeface="Arial" charset="0"/>
              </a:rPr>
              <a:pPr/>
              <a:t>16</a:t>
            </a:fld>
            <a:endParaRPr lang="lt-LT" altLang="lt-LT">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Tuo atveju, kai pareiškėjas projektą numato įgyvendinti kartu su partneriu (-iais), pareiškėjas turi paraiškoje pagrįsti partnerio įtraukimo į projektą būtinumą ir iki paraiškos dėl projekto finansavimo pateikimo įgyvendinančiajai institucijai dienos sudaryti su partneriu (-iais) jungtinės veiklos sutartį, kurioje būtų nustatytos tarpusavio teisės ir pareigos įgyvendinant projektą.</a:t>
            </a:r>
          </a:p>
          <a:p>
            <a:endParaRPr lang="lt-LT" altLang="lt-LT"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7E0BA692-B05B-492A-B3D3-DF0B64407DA5}" type="slidenum">
              <a:rPr lang="lt-LT" altLang="lt-LT">
                <a:latin typeface="Arial" charset="0"/>
              </a:rPr>
              <a:pPr/>
              <a:t>17</a:t>
            </a:fld>
            <a:endParaRPr lang="lt-LT" altLang="lt-LT">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reikalavimus: neviršijama nustatyta didžiausia galima projektui skirti finansavimo lėšų suma, tinkamas vietos plėtros projektinio pasiūlymo pareiškėjas ir partneris(-iai), suplanuotos remiamos veiklos bei tinkamos finansuoti išlaidos, (nurodyti kitus nustatytus reikalavimus pagal kvietimą atrankai);</a:t>
            </a:r>
          </a:p>
          <a:p>
            <a:endParaRPr lang="en-US" altLang="lt-LT"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fld id="{23838A7F-D0BA-4BC5-9891-2317EF553347}" type="slidenum">
              <a:rPr lang="lt-LT" altLang="lt-LT"/>
              <a:pPr/>
              <a:t>37</a:t>
            </a:fld>
            <a:endParaRPr lang="lt-LT" altLang="lt-L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lt-LT"/>
            </a:p>
          </p:txBody>
        </p:sp>
        <p:sp>
          <p:nvSpPr>
            <p:cNvPr id="8" name="Free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F04BFE9-137E-4CFD-8D4C-ADA53D5D4C79}" type="datetimeFigureOut">
              <a:rPr lang="lt-LT"/>
              <a:pPr>
                <a:defRPr/>
              </a:pPr>
              <a:t>2017.02.09</a:t>
            </a:fld>
            <a:endParaRPr lang="lt-LT"/>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lt-LT"/>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5BEEAD34-C8AC-4CDE-BC99-38B122077502}" type="slidenum">
              <a:rPr lang="lt-LT" altLang="lt-LT"/>
              <a:pPr/>
              <a:t>‹#›</a:t>
            </a:fld>
            <a:endParaRPr lang="lt-LT" altLang="lt-LT"/>
          </a:p>
        </p:txBody>
      </p:sp>
    </p:spTree>
    <p:extLst>
      <p:ext uri="{BB962C8B-B14F-4D97-AF65-F5344CB8AC3E}">
        <p14:creationId xmlns:p14="http://schemas.microsoft.com/office/powerpoint/2010/main" val="67906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E4573D-36E8-4586-956B-83834B37DC17}" type="datetimeFigureOut">
              <a:rPr lang="lt-LT"/>
              <a:pPr>
                <a:defRPr/>
              </a:pPr>
              <a:t>2017.02.09</a:t>
            </a:fld>
            <a:endParaRPr lang="lt-LT"/>
          </a:p>
        </p:txBody>
      </p:sp>
      <p:sp>
        <p:nvSpPr>
          <p:cNvPr id="5" name="Footer Placeholder 21"/>
          <p:cNvSpPr>
            <a:spLocks noGrp="1"/>
          </p:cNvSpPr>
          <p:nvPr>
            <p:ph type="ftr" sz="quarter" idx="11"/>
          </p:nvPr>
        </p:nvSpPr>
        <p:spPr/>
        <p:txBody>
          <a:bodyPr/>
          <a:lstStyle>
            <a:lvl1pPr>
              <a:defRPr/>
            </a:lvl1pPr>
          </a:lstStyle>
          <a:p>
            <a:pPr>
              <a:defRPr/>
            </a:pPr>
            <a:endParaRPr lang="lt-LT"/>
          </a:p>
        </p:txBody>
      </p:sp>
      <p:sp>
        <p:nvSpPr>
          <p:cNvPr id="6" name="Slide Number Placeholder 17"/>
          <p:cNvSpPr>
            <a:spLocks noGrp="1"/>
          </p:cNvSpPr>
          <p:nvPr>
            <p:ph type="sldNum" sz="quarter" idx="12"/>
          </p:nvPr>
        </p:nvSpPr>
        <p:spPr/>
        <p:txBody>
          <a:bodyPr/>
          <a:lstStyle>
            <a:lvl1pPr>
              <a:defRPr/>
            </a:lvl1pPr>
          </a:lstStyle>
          <a:p>
            <a:fld id="{0154C0D6-17CD-413D-BCA1-4FA81E828074}" type="slidenum">
              <a:rPr lang="lt-LT" altLang="lt-LT"/>
              <a:pPr/>
              <a:t>‹#›</a:t>
            </a:fld>
            <a:endParaRPr lang="lt-LT" altLang="lt-LT"/>
          </a:p>
        </p:txBody>
      </p:sp>
    </p:spTree>
    <p:extLst>
      <p:ext uri="{BB962C8B-B14F-4D97-AF65-F5344CB8AC3E}">
        <p14:creationId xmlns:p14="http://schemas.microsoft.com/office/powerpoint/2010/main" val="99555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84899E8-0437-416F-ACD7-1EB82BB5C88B}" type="datetimeFigureOut">
              <a:rPr lang="lt-LT"/>
              <a:pPr>
                <a:defRPr/>
              </a:pPr>
              <a:t>2017.02.09</a:t>
            </a:fld>
            <a:endParaRPr lang="lt-LT"/>
          </a:p>
        </p:txBody>
      </p:sp>
      <p:sp>
        <p:nvSpPr>
          <p:cNvPr id="5" name="Footer Placeholder 21"/>
          <p:cNvSpPr>
            <a:spLocks noGrp="1"/>
          </p:cNvSpPr>
          <p:nvPr>
            <p:ph type="ftr" sz="quarter" idx="11"/>
          </p:nvPr>
        </p:nvSpPr>
        <p:spPr/>
        <p:txBody>
          <a:bodyPr/>
          <a:lstStyle>
            <a:lvl1pPr>
              <a:defRPr/>
            </a:lvl1pPr>
          </a:lstStyle>
          <a:p>
            <a:pPr>
              <a:defRPr/>
            </a:pPr>
            <a:endParaRPr lang="lt-LT"/>
          </a:p>
        </p:txBody>
      </p:sp>
      <p:sp>
        <p:nvSpPr>
          <p:cNvPr id="6" name="Slide Number Placeholder 17"/>
          <p:cNvSpPr>
            <a:spLocks noGrp="1"/>
          </p:cNvSpPr>
          <p:nvPr>
            <p:ph type="sldNum" sz="quarter" idx="12"/>
          </p:nvPr>
        </p:nvSpPr>
        <p:spPr/>
        <p:txBody>
          <a:bodyPr/>
          <a:lstStyle>
            <a:lvl1pPr>
              <a:defRPr/>
            </a:lvl1pPr>
          </a:lstStyle>
          <a:p>
            <a:fld id="{1FAF4F3B-FE64-48B7-8C24-D53F72AB834C}" type="slidenum">
              <a:rPr lang="lt-LT" altLang="lt-LT"/>
              <a:pPr/>
              <a:t>‹#›</a:t>
            </a:fld>
            <a:endParaRPr lang="lt-LT" altLang="lt-LT"/>
          </a:p>
        </p:txBody>
      </p:sp>
    </p:spTree>
    <p:extLst>
      <p:ext uri="{BB962C8B-B14F-4D97-AF65-F5344CB8AC3E}">
        <p14:creationId xmlns:p14="http://schemas.microsoft.com/office/powerpoint/2010/main" val="146769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92566DC-CC70-49CB-B447-EA84C36A9A8F}" type="datetimeFigureOut">
              <a:rPr lang="lt-LT"/>
              <a:pPr>
                <a:defRPr/>
              </a:pPr>
              <a:t>2017.02.09</a:t>
            </a:fld>
            <a:endParaRPr lang="lt-LT"/>
          </a:p>
        </p:txBody>
      </p:sp>
      <p:sp>
        <p:nvSpPr>
          <p:cNvPr id="5" name="Footer Placeholder 21"/>
          <p:cNvSpPr>
            <a:spLocks noGrp="1"/>
          </p:cNvSpPr>
          <p:nvPr>
            <p:ph type="ftr" sz="quarter" idx="11"/>
          </p:nvPr>
        </p:nvSpPr>
        <p:spPr/>
        <p:txBody>
          <a:bodyPr/>
          <a:lstStyle>
            <a:lvl1pPr>
              <a:defRPr/>
            </a:lvl1pPr>
          </a:lstStyle>
          <a:p>
            <a:pPr>
              <a:defRPr/>
            </a:pPr>
            <a:endParaRPr lang="lt-LT"/>
          </a:p>
        </p:txBody>
      </p:sp>
      <p:sp>
        <p:nvSpPr>
          <p:cNvPr id="6" name="Slide Number Placeholder 17"/>
          <p:cNvSpPr>
            <a:spLocks noGrp="1"/>
          </p:cNvSpPr>
          <p:nvPr>
            <p:ph type="sldNum" sz="quarter" idx="12"/>
          </p:nvPr>
        </p:nvSpPr>
        <p:spPr/>
        <p:txBody>
          <a:bodyPr/>
          <a:lstStyle>
            <a:lvl1pPr>
              <a:defRPr/>
            </a:lvl1pPr>
          </a:lstStyle>
          <a:p>
            <a:fld id="{5CD9CE35-A160-4D5D-AE1B-277AC702CD5A}" type="slidenum">
              <a:rPr lang="lt-LT" altLang="lt-LT"/>
              <a:pPr/>
              <a:t>‹#›</a:t>
            </a:fld>
            <a:endParaRPr lang="lt-LT" altLang="lt-LT"/>
          </a:p>
        </p:txBody>
      </p:sp>
    </p:spTree>
    <p:extLst>
      <p:ext uri="{BB962C8B-B14F-4D97-AF65-F5344CB8AC3E}">
        <p14:creationId xmlns:p14="http://schemas.microsoft.com/office/powerpoint/2010/main" val="211509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5"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864901F-AC1F-461D-9423-321F9662EB40}" type="datetimeFigureOut">
              <a:rPr lang="lt-LT"/>
              <a:pPr>
                <a:defRPr/>
              </a:pPr>
              <a:t>2017.02.09</a:t>
            </a:fld>
            <a:endParaRPr lang="lt-LT"/>
          </a:p>
        </p:txBody>
      </p:sp>
      <p:sp>
        <p:nvSpPr>
          <p:cNvPr id="7" name="Footer Placeholder 4"/>
          <p:cNvSpPr>
            <a:spLocks noGrp="1"/>
          </p:cNvSpPr>
          <p:nvPr>
            <p:ph type="ftr" sz="quarter" idx="11"/>
          </p:nvPr>
        </p:nvSpPr>
        <p:spPr/>
        <p:txBody>
          <a:bodyPr/>
          <a:lstStyle>
            <a:lvl1pPr>
              <a:defRPr/>
            </a:lvl1pPr>
            <a:extLst/>
          </a:lstStyle>
          <a:p>
            <a:pPr>
              <a:defRPr/>
            </a:pPr>
            <a:endParaRPr lang="lt-LT"/>
          </a:p>
        </p:txBody>
      </p:sp>
      <p:sp>
        <p:nvSpPr>
          <p:cNvPr id="8" name="Slide Number Placeholder 5"/>
          <p:cNvSpPr>
            <a:spLocks noGrp="1"/>
          </p:cNvSpPr>
          <p:nvPr>
            <p:ph type="sldNum" sz="quarter" idx="12"/>
          </p:nvPr>
        </p:nvSpPr>
        <p:spPr/>
        <p:txBody>
          <a:bodyPr/>
          <a:lstStyle>
            <a:lvl1pPr>
              <a:defRPr/>
            </a:lvl1pPr>
          </a:lstStyle>
          <a:p>
            <a:fld id="{05727286-CD61-4488-B65A-6774B02E77C3}" type="slidenum">
              <a:rPr lang="lt-LT" altLang="lt-LT"/>
              <a:pPr/>
              <a:t>‹#›</a:t>
            </a:fld>
            <a:endParaRPr lang="lt-LT" altLang="lt-LT"/>
          </a:p>
        </p:txBody>
      </p:sp>
    </p:spTree>
    <p:extLst>
      <p:ext uri="{BB962C8B-B14F-4D97-AF65-F5344CB8AC3E}">
        <p14:creationId xmlns:p14="http://schemas.microsoft.com/office/powerpoint/2010/main" val="53757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37F8BDF-6049-4170-A8F4-96764E156EA1}" type="datetimeFigureOut">
              <a:rPr lang="lt-LT"/>
              <a:pPr>
                <a:defRPr/>
              </a:pPr>
              <a:t>2017.02.09</a:t>
            </a:fld>
            <a:endParaRPr lang="lt-LT"/>
          </a:p>
        </p:txBody>
      </p:sp>
      <p:sp>
        <p:nvSpPr>
          <p:cNvPr id="6" name="Footer Placeholder 5"/>
          <p:cNvSpPr>
            <a:spLocks noGrp="1"/>
          </p:cNvSpPr>
          <p:nvPr>
            <p:ph type="ftr" sz="quarter" idx="11"/>
          </p:nvPr>
        </p:nvSpPr>
        <p:spPr/>
        <p:txBody>
          <a:bodyPr/>
          <a:lstStyle>
            <a:lvl1pPr>
              <a:defRPr/>
            </a:lvl1pPr>
            <a:extLst/>
          </a:lstStyle>
          <a:p>
            <a:pPr>
              <a:defRPr/>
            </a:pPr>
            <a:endParaRPr lang="lt-LT"/>
          </a:p>
        </p:txBody>
      </p:sp>
      <p:sp>
        <p:nvSpPr>
          <p:cNvPr id="7" name="Slide Number Placeholder 6"/>
          <p:cNvSpPr>
            <a:spLocks noGrp="1"/>
          </p:cNvSpPr>
          <p:nvPr>
            <p:ph type="sldNum" sz="quarter" idx="12"/>
          </p:nvPr>
        </p:nvSpPr>
        <p:spPr/>
        <p:txBody>
          <a:bodyPr/>
          <a:lstStyle>
            <a:lvl1pPr>
              <a:defRPr/>
            </a:lvl1pPr>
          </a:lstStyle>
          <a:p>
            <a:fld id="{CC296EBA-283B-4DEE-BB45-9E6300185C03}" type="slidenum">
              <a:rPr lang="lt-LT" altLang="lt-LT"/>
              <a:pPr/>
              <a:t>‹#›</a:t>
            </a:fld>
            <a:endParaRPr lang="lt-LT" altLang="lt-LT"/>
          </a:p>
        </p:txBody>
      </p:sp>
    </p:spTree>
    <p:extLst>
      <p:ext uri="{BB962C8B-B14F-4D97-AF65-F5344CB8AC3E}">
        <p14:creationId xmlns:p14="http://schemas.microsoft.com/office/powerpoint/2010/main" val="133939601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CAD0679-E7D7-439D-B221-A02DD0E29AB5}" type="datetimeFigureOut">
              <a:rPr lang="lt-LT"/>
              <a:pPr>
                <a:defRPr/>
              </a:pPr>
              <a:t>2017.02.09</a:t>
            </a:fld>
            <a:endParaRPr lang="lt-LT"/>
          </a:p>
        </p:txBody>
      </p:sp>
      <p:sp>
        <p:nvSpPr>
          <p:cNvPr id="8" name="Footer Placeholder 7"/>
          <p:cNvSpPr>
            <a:spLocks noGrp="1"/>
          </p:cNvSpPr>
          <p:nvPr>
            <p:ph type="ftr" sz="quarter" idx="11"/>
          </p:nvPr>
        </p:nvSpPr>
        <p:spPr/>
        <p:txBody>
          <a:bodyPr/>
          <a:lstStyle>
            <a:lvl1pPr>
              <a:defRPr/>
            </a:lvl1pPr>
            <a:extLst/>
          </a:lstStyle>
          <a:p>
            <a:pPr>
              <a:defRPr/>
            </a:pPr>
            <a:endParaRPr lang="lt-LT"/>
          </a:p>
        </p:txBody>
      </p:sp>
      <p:sp>
        <p:nvSpPr>
          <p:cNvPr id="9" name="Slide Number Placeholder 8"/>
          <p:cNvSpPr>
            <a:spLocks noGrp="1"/>
          </p:cNvSpPr>
          <p:nvPr>
            <p:ph type="sldNum" sz="quarter" idx="12"/>
          </p:nvPr>
        </p:nvSpPr>
        <p:spPr/>
        <p:txBody>
          <a:bodyPr/>
          <a:lstStyle>
            <a:lvl1pPr>
              <a:defRPr/>
            </a:lvl1pPr>
          </a:lstStyle>
          <a:p>
            <a:fld id="{AD2CF9D9-4AE7-4478-A6CD-501A8CCDB06F}" type="slidenum">
              <a:rPr lang="lt-LT" altLang="lt-LT"/>
              <a:pPr/>
              <a:t>‹#›</a:t>
            </a:fld>
            <a:endParaRPr lang="lt-LT" altLang="lt-LT"/>
          </a:p>
        </p:txBody>
      </p:sp>
    </p:spTree>
    <p:extLst>
      <p:ext uri="{BB962C8B-B14F-4D97-AF65-F5344CB8AC3E}">
        <p14:creationId xmlns:p14="http://schemas.microsoft.com/office/powerpoint/2010/main" val="10679167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36D2A156-AAC0-4A29-B0B5-D850DFF8764F}" type="datetimeFigureOut">
              <a:rPr lang="lt-LT"/>
              <a:pPr>
                <a:defRPr/>
              </a:pPr>
              <a:t>2017.02.09</a:t>
            </a:fld>
            <a:endParaRPr lang="lt-LT"/>
          </a:p>
        </p:txBody>
      </p:sp>
      <p:sp>
        <p:nvSpPr>
          <p:cNvPr id="4" name="Footer Placeholder 3"/>
          <p:cNvSpPr>
            <a:spLocks noGrp="1"/>
          </p:cNvSpPr>
          <p:nvPr>
            <p:ph type="ftr" sz="quarter" idx="11"/>
          </p:nvPr>
        </p:nvSpPr>
        <p:spPr/>
        <p:txBody>
          <a:bodyPr/>
          <a:lstStyle>
            <a:lvl1pPr>
              <a:defRPr/>
            </a:lvl1pPr>
            <a:extLst/>
          </a:lstStyle>
          <a:p>
            <a:pPr>
              <a:defRPr/>
            </a:pPr>
            <a:endParaRPr lang="lt-LT"/>
          </a:p>
        </p:txBody>
      </p:sp>
      <p:sp>
        <p:nvSpPr>
          <p:cNvPr id="5" name="Slide Number Placeholder 4"/>
          <p:cNvSpPr>
            <a:spLocks noGrp="1"/>
          </p:cNvSpPr>
          <p:nvPr>
            <p:ph type="sldNum" sz="quarter" idx="12"/>
          </p:nvPr>
        </p:nvSpPr>
        <p:spPr/>
        <p:txBody>
          <a:bodyPr/>
          <a:lstStyle>
            <a:lvl1pPr>
              <a:defRPr/>
            </a:lvl1pPr>
          </a:lstStyle>
          <a:p>
            <a:fld id="{EF6E1D28-F86A-4C35-AD94-F3FFE75A2FD1}" type="slidenum">
              <a:rPr lang="lt-LT" altLang="lt-LT"/>
              <a:pPr/>
              <a:t>‹#›</a:t>
            </a:fld>
            <a:endParaRPr lang="lt-LT" altLang="lt-LT"/>
          </a:p>
        </p:txBody>
      </p:sp>
    </p:spTree>
    <p:extLst>
      <p:ext uri="{BB962C8B-B14F-4D97-AF65-F5344CB8AC3E}">
        <p14:creationId xmlns:p14="http://schemas.microsoft.com/office/powerpoint/2010/main" val="191792854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A666D6F-C555-4F73-BA9F-16BB3FF4717C}" type="datetimeFigureOut">
              <a:rPr lang="lt-LT"/>
              <a:pPr>
                <a:defRPr/>
              </a:pPr>
              <a:t>2017.02.09</a:t>
            </a:fld>
            <a:endParaRPr lang="lt-LT"/>
          </a:p>
        </p:txBody>
      </p:sp>
      <p:sp>
        <p:nvSpPr>
          <p:cNvPr id="3" name="Footer Placeholder 21"/>
          <p:cNvSpPr>
            <a:spLocks noGrp="1"/>
          </p:cNvSpPr>
          <p:nvPr>
            <p:ph type="ftr" sz="quarter" idx="11"/>
          </p:nvPr>
        </p:nvSpPr>
        <p:spPr/>
        <p:txBody>
          <a:bodyPr/>
          <a:lstStyle>
            <a:lvl1pPr>
              <a:defRPr/>
            </a:lvl1pPr>
          </a:lstStyle>
          <a:p>
            <a:pPr>
              <a:defRPr/>
            </a:pPr>
            <a:endParaRPr lang="lt-LT"/>
          </a:p>
        </p:txBody>
      </p:sp>
      <p:sp>
        <p:nvSpPr>
          <p:cNvPr id="4" name="Slide Number Placeholder 17"/>
          <p:cNvSpPr>
            <a:spLocks noGrp="1"/>
          </p:cNvSpPr>
          <p:nvPr>
            <p:ph type="sldNum" sz="quarter" idx="12"/>
          </p:nvPr>
        </p:nvSpPr>
        <p:spPr/>
        <p:txBody>
          <a:bodyPr/>
          <a:lstStyle>
            <a:lvl1pPr>
              <a:defRPr/>
            </a:lvl1pPr>
          </a:lstStyle>
          <a:p>
            <a:fld id="{9AF6F717-69AF-4817-B2F8-EC5AD96A801E}" type="slidenum">
              <a:rPr lang="lt-LT" altLang="lt-LT"/>
              <a:pPr/>
              <a:t>‹#›</a:t>
            </a:fld>
            <a:endParaRPr lang="lt-LT" altLang="lt-LT"/>
          </a:p>
        </p:txBody>
      </p:sp>
    </p:spTree>
    <p:extLst>
      <p:ext uri="{BB962C8B-B14F-4D97-AF65-F5344CB8AC3E}">
        <p14:creationId xmlns:p14="http://schemas.microsoft.com/office/powerpoint/2010/main" val="243083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2C2022F-581B-413E-B059-6C33A5676C64}" type="datetimeFigureOut">
              <a:rPr lang="lt-LT"/>
              <a:pPr>
                <a:defRPr/>
              </a:pPr>
              <a:t>2017.02.09</a:t>
            </a:fld>
            <a:endParaRPr lang="lt-LT"/>
          </a:p>
        </p:txBody>
      </p:sp>
      <p:sp>
        <p:nvSpPr>
          <p:cNvPr id="6" name="Footer Placeholder 5"/>
          <p:cNvSpPr>
            <a:spLocks noGrp="1"/>
          </p:cNvSpPr>
          <p:nvPr>
            <p:ph type="ftr" sz="quarter" idx="11"/>
          </p:nvPr>
        </p:nvSpPr>
        <p:spPr/>
        <p:txBody>
          <a:bodyPr/>
          <a:lstStyle>
            <a:lvl1pPr>
              <a:defRPr/>
            </a:lvl1pPr>
            <a:extLst/>
          </a:lstStyle>
          <a:p>
            <a:pPr>
              <a:defRPr/>
            </a:pPr>
            <a:endParaRPr lang="lt-LT"/>
          </a:p>
        </p:txBody>
      </p:sp>
      <p:sp>
        <p:nvSpPr>
          <p:cNvPr id="7" name="Slide Number Placeholder 6"/>
          <p:cNvSpPr>
            <a:spLocks noGrp="1"/>
          </p:cNvSpPr>
          <p:nvPr>
            <p:ph type="sldNum" sz="quarter" idx="12"/>
          </p:nvPr>
        </p:nvSpPr>
        <p:spPr/>
        <p:txBody>
          <a:bodyPr/>
          <a:lstStyle>
            <a:lvl1pPr>
              <a:defRPr/>
            </a:lvl1pPr>
          </a:lstStyle>
          <a:p>
            <a:fld id="{C6961669-5D21-4B01-B6FD-8E083720CE42}" type="slidenum">
              <a:rPr lang="lt-LT" altLang="lt-LT"/>
              <a:pPr/>
              <a:t>‹#›</a:t>
            </a:fld>
            <a:endParaRPr lang="lt-LT" altLang="lt-LT"/>
          </a:p>
        </p:txBody>
      </p:sp>
    </p:spTree>
    <p:extLst>
      <p:ext uri="{BB962C8B-B14F-4D97-AF65-F5344CB8AC3E}">
        <p14:creationId xmlns:p14="http://schemas.microsoft.com/office/powerpoint/2010/main" val="16781357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lt-LT"/>
          </a:p>
        </p:txBody>
      </p:sp>
      <p:sp>
        <p:nvSpPr>
          <p:cNvPr id="7" name="Right Triangle 15"/>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8"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1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E49914F-C174-4D2D-9B6C-BC4F6ADB15D1}" type="datetimeFigureOut">
              <a:rPr lang="lt-LT"/>
              <a:pPr>
                <a:defRPr/>
              </a:pPr>
              <a:t>2017.02.09</a:t>
            </a:fld>
            <a:endParaRPr lang="lt-LT"/>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lt-LT"/>
          </a:p>
        </p:txBody>
      </p:sp>
      <p:sp>
        <p:nvSpPr>
          <p:cNvPr id="13" name="Slide Number Placeholder 6"/>
          <p:cNvSpPr>
            <a:spLocks noGrp="1"/>
          </p:cNvSpPr>
          <p:nvPr>
            <p:ph type="sldNum" sz="quarter" idx="12"/>
          </p:nvPr>
        </p:nvSpPr>
        <p:spPr/>
        <p:txBody>
          <a:bodyPr/>
          <a:lstStyle>
            <a:lvl1pPr>
              <a:defRPr/>
            </a:lvl1pPr>
          </a:lstStyle>
          <a:p>
            <a:fld id="{BC913EBC-7068-4787-AAEC-A610A92462AD}" type="slidenum">
              <a:rPr lang="lt-LT" altLang="lt-LT"/>
              <a:pPr/>
              <a:t>‹#›</a:t>
            </a:fld>
            <a:endParaRPr lang="lt-LT" altLang="lt-LT"/>
          </a:p>
        </p:txBody>
      </p:sp>
    </p:spTree>
    <p:extLst>
      <p:ext uri="{BB962C8B-B14F-4D97-AF65-F5344CB8AC3E}">
        <p14:creationId xmlns:p14="http://schemas.microsoft.com/office/powerpoint/2010/main" val="26534526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lt-LT"/>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12C9E86B-1FD9-4758-BE8F-FEAEFD7EC7B2}" type="datetimeFigureOut">
              <a:rPr lang="lt-LT"/>
              <a:pPr>
                <a:defRPr/>
              </a:pPr>
              <a:t>2017.02.09</a:t>
            </a:fld>
            <a:endParaRPr lang="lt-LT"/>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lt-LT"/>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ABE7F9A3-D72C-43AC-8ABA-D315178D5C6B}" type="slidenum">
              <a:rPr lang="lt-LT" altLang="lt-LT"/>
              <a:pPr/>
              <a:t>‹#›</a:t>
            </a:fld>
            <a:endParaRPr lang="lt-LT" altLang="lt-LT"/>
          </a:p>
        </p:txBody>
      </p:sp>
    </p:spTree>
  </p:cSld>
  <p:clrMap bg1="lt1" tx1="dk1" bg2="lt2" tx2="dk2" accent1="accent1" accent2="accent2" accent3="accent3" accent4="accent4" accent5="accent5" accent6="accent6" hlink="hlink" folHlink="folHlink"/>
  <p:sldLayoutIdLst>
    <p:sldLayoutId id="2147484115" r:id="rId1"/>
    <p:sldLayoutId id="2147484111" r:id="rId2"/>
    <p:sldLayoutId id="2147484116" r:id="rId3"/>
    <p:sldLayoutId id="2147484117" r:id="rId4"/>
    <p:sldLayoutId id="2147484118" r:id="rId5"/>
    <p:sldLayoutId id="2147484119" r:id="rId6"/>
    <p:sldLayoutId id="2147484112" r:id="rId7"/>
    <p:sldLayoutId id="2147484120" r:id="rId8"/>
    <p:sldLayoutId id="2147484121" r:id="rId9"/>
    <p:sldLayoutId id="2147484113" r:id="rId10"/>
    <p:sldLayoutId id="214748411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zydrunas@npi.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93463"/>
            <a:ext cx="7772400" cy="1008112"/>
          </a:xfrm>
        </p:spPr>
        <p:txBody>
          <a:bodyPr>
            <a:noAutofit/>
          </a:bodyPr>
          <a:lstStyle/>
          <a:p>
            <a:pPr algn="ctr" eaLnBrk="1" fontAlgn="auto" hangingPunct="1">
              <a:spcAft>
                <a:spcPts val="0"/>
              </a:spcAft>
              <a:defRPr/>
            </a:pP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smtClean="0">
                <a:effectLst/>
              </a:rPr>
              <a:t/>
            </a:r>
            <a:br>
              <a:rPr lang="lt-LT" sz="2000" dirty="0" smtClean="0">
                <a:effectLst/>
              </a:rPr>
            </a:br>
            <a:r>
              <a:rPr lang="lt-LT" sz="2000" dirty="0" smtClean="0">
                <a:effectLst/>
              </a:rPr>
              <a:t/>
            </a:r>
            <a:br>
              <a:rPr lang="lt-LT" sz="2000" dirty="0" smtClean="0">
                <a:effectLst/>
              </a:rPr>
            </a:br>
            <a:r>
              <a:rPr lang="lt-LT" sz="2000" dirty="0" smtClean="0">
                <a:effectLst/>
              </a:rPr>
              <a:t>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smtClean="0">
                <a:effectLst/>
              </a:rPr>
              <a:t/>
            </a:r>
            <a:br>
              <a:rPr lang="lt-LT" sz="2000" dirty="0" smtClean="0">
                <a:effectLst/>
              </a:rPr>
            </a:br>
            <a:r>
              <a:rPr lang="lt-LT" sz="2000" dirty="0">
                <a:effectLst/>
              </a:rPr>
              <a:t/>
            </a:r>
            <a:br>
              <a:rPr lang="lt-LT" sz="2000" dirty="0">
                <a:effectLst/>
              </a:rPr>
            </a:br>
            <a:r>
              <a:rPr lang="lt-LT" sz="2000" dirty="0">
                <a:effectLst/>
              </a:rPr>
              <a:t>PAKRUOJO MIESTO VIETOS PLĖTROS STRATEGIJOS 2016–2022 M. ĮGYVENDINIMAS: </a:t>
            </a:r>
            <a:r>
              <a:rPr lang="lt-LT" sz="2000" dirty="0" smtClean="0">
                <a:effectLst/>
              </a:rPr>
              <a:t>MOKYMAI </a:t>
            </a:r>
            <a:r>
              <a:rPr lang="lt-LT" sz="2000" dirty="0">
                <a:effectLst/>
              </a:rPr>
              <a:t>PAKRUOJO MIESTO VIETOS VEIKLOS GRUPĖS VALDYBOS NARIAMS</a:t>
            </a:r>
            <a:br>
              <a:rPr lang="lt-LT" sz="2000" dirty="0">
                <a:effectLst/>
              </a:rPr>
            </a:br>
            <a:endParaRPr lang="lt-LT" sz="2000" dirty="0"/>
          </a:p>
        </p:txBody>
      </p:sp>
      <p:sp>
        <p:nvSpPr>
          <p:cNvPr id="11267" name="Subtitle 2"/>
          <p:cNvSpPr>
            <a:spLocks noGrp="1"/>
          </p:cNvSpPr>
          <p:nvPr>
            <p:ph type="subTitle" idx="1"/>
          </p:nvPr>
        </p:nvSpPr>
        <p:spPr>
          <a:xfrm>
            <a:off x="539750" y="4365625"/>
            <a:ext cx="7772400" cy="1200150"/>
          </a:xfrm>
        </p:spPr>
        <p:txBody>
          <a:bodyPr/>
          <a:lstStyle/>
          <a:p>
            <a:pPr marR="0" algn="ctr" eaLnBrk="1" hangingPunct="1"/>
            <a:r>
              <a:rPr lang="lt-LT" altLang="lt-LT" sz="2000" smtClean="0">
                <a:latin typeface="Calibri" pitchFamily="34" charset="0"/>
                <a:cs typeface="Times New Roman" pitchFamily="18" charset="0"/>
              </a:rPr>
              <a:t>Žydrūnas Šipka, Arūnas Dabravolskas</a:t>
            </a:r>
          </a:p>
          <a:p>
            <a:pPr marR="0" algn="ctr" eaLnBrk="1" hangingPunct="1"/>
            <a:r>
              <a:rPr lang="lt-LT" altLang="lt-LT" sz="2000" smtClean="0">
                <a:latin typeface="Calibri" pitchFamily="34" charset="0"/>
                <a:cs typeface="Times New Roman" pitchFamily="18" charset="0"/>
              </a:rPr>
              <a:t>2017 m. vasario 10 d.</a:t>
            </a:r>
          </a:p>
        </p:txBody>
      </p:sp>
      <p:pic>
        <p:nvPicPr>
          <p:cNvPr id="112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54013"/>
            <a:ext cx="26114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638175"/>
            <a:ext cx="1727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604838"/>
            <a:ext cx="92233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3528" y="404664"/>
            <a:ext cx="8229600" cy="642937"/>
          </a:xfrm>
        </p:spPr>
        <p:txBody>
          <a:bodyPr>
            <a:normAutofit fontScale="90000"/>
          </a:bodyPr>
          <a:lstStyle/>
          <a:p>
            <a:pPr>
              <a:defRPr/>
            </a:pPr>
            <a:r>
              <a:rPr lang="lt-LT" altLang="lt-LT" dirty="0" smtClean="0"/>
              <a:t>TIKSLINĖS GRUPĖS: </a:t>
            </a:r>
            <a:r>
              <a:rPr lang="lt-LT" altLang="lt-LT" sz="1800" dirty="0" smtClean="0"/>
              <a:t>pagalbos verslo pradžiai teikimas </a:t>
            </a:r>
          </a:p>
        </p:txBody>
      </p:sp>
      <p:sp>
        <p:nvSpPr>
          <p:cNvPr id="22531" name="Content Placeholder 2"/>
          <p:cNvSpPr>
            <a:spLocks noGrp="1"/>
          </p:cNvSpPr>
          <p:nvPr>
            <p:ph idx="1"/>
          </p:nvPr>
        </p:nvSpPr>
        <p:spPr>
          <a:xfrm>
            <a:off x="457200" y="1196975"/>
            <a:ext cx="8229600" cy="4537075"/>
          </a:xfrm>
        </p:spPr>
        <p:txBody>
          <a:bodyPr/>
          <a:lstStyle/>
          <a:p>
            <a:pPr>
              <a:defRPr/>
            </a:pPr>
            <a:r>
              <a:rPr lang="lt-LT" altLang="lt-LT" sz="2400" dirty="0"/>
              <a:t>jauno verslo subjektų, kurių veiklos vykdymo vieta – vietos plėtros strategijos įgyvendinimo teritorija, atstovai ir darbuotojai.</a:t>
            </a:r>
          </a:p>
          <a:p>
            <a:pPr>
              <a:defRPr/>
            </a:pPr>
            <a:endParaRPr lang="lt-LT" altLang="lt-LT" sz="2400" dirty="0"/>
          </a:p>
          <a:p>
            <a:pPr marL="0" indent="0">
              <a:buFont typeface="Arial" panose="020B0604020202020204" pitchFamily="34" charset="0"/>
              <a:buNone/>
              <a:defRPr/>
            </a:pPr>
            <a:endParaRPr lang="lt-LT" altLang="lt-LT" sz="2400" dirty="0"/>
          </a:p>
          <a:p>
            <a:pPr>
              <a:defRPr/>
            </a:pPr>
            <a:endParaRPr lang="lt-LT" altLang="lt-LT" sz="2400" dirty="0"/>
          </a:p>
        </p:txBody>
      </p:sp>
      <p:sp>
        <p:nvSpPr>
          <p:cNvPr id="7" name="Rectangle 3"/>
          <p:cNvSpPr/>
          <p:nvPr/>
        </p:nvSpPr>
        <p:spPr>
          <a:xfrm>
            <a:off x="0" y="2781300"/>
            <a:ext cx="9144000" cy="40767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lt-LT" altLang="lt-LT" sz="1400" b="1" dirty="0"/>
              <a:t>Jauno verslo subjekto atstovai ir darbuotojai</a:t>
            </a:r>
            <a:r>
              <a:rPr lang="lt-LT" altLang="lt-LT" sz="1400" dirty="0"/>
              <a:t> – asmenys, kurie atitinka bent vieną iš šių sąlygų:</a:t>
            </a:r>
          </a:p>
          <a:p>
            <a:pPr>
              <a:defRPr/>
            </a:pPr>
            <a:r>
              <a:rPr lang="lt-LT" altLang="lt-LT" sz="1400" dirty="0"/>
              <a:t>* yra jauno verslo subjektu esančios labai mažos įmonės vienasmenis valdymo organas, kolegialaus valdymo organo narys ar šioje įmonėje pagal darbo sutartį dirbantis darbuotojas;</a:t>
            </a:r>
          </a:p>
          <a:p>
            <a:pPr>
              <a:defRPr/>
            </a:pPr>
            <a:r>
              <a:rPr lang="lt-LT" altLang="lt-LT" sz="1400" dirty="0"/>
              <a:t>* yra jauno verslo subjektas, vykdantis individualią veiklą pagal verslo liudijimą, ar asmuo,  kuris, kaip turintis teisę dalyvauti jauno verslo subjekto vykdomoje individualioje veikloje, yra nurodytas jauno verslo subjektui išduotame verslo liudijime;</a:t>
            </a:r>
          </a:p>
          <a:p>
            <a:pPr>
              <a:defRPr/>
            </a:pPr>
            <a:r>
              <a:rPr lang="lt-LT" altLang="lt-LT" sz="1400" dirty="0"/>
              <a:t>* yra jauno verslo subjektas, vykdantis individualią veiklą pagal individualios veiklos pažymą, ar asmuo, kuris dirba pagal su jauno verslo subjektu, vykdančiu individualią veiklą pagal individualios veiklos pažymą, sudarytą darbo sutartį.</a:t>
            </a:r>
          </a:p>
          <a:p>
            <a:pPr>
              <a:defRPr/>
            </a:pPr>
            <a:endParaRPr lang="lt-LT" altLang="lt-LT" sz="1400" dirty="0"/>
          </a:p>
          <a:p>
            <a:pPr>
              <a:defRPr/>
            </a:pPr>
            <a:r>
              <a:rPr lang="lt-LT" sz="1400" b="1" dirty="0"/>
              <a:t>Juridinio asmens veiklos vykdymo vieta </a:t>
            </a:r>
            <a:r>
              <a:rPr lang="lt-LT" sz="1400" dirty="0"/>
              <a:t>– vieta, kurios adresu yra registruota juridinio asmens buveinė ir (arba) yra nekilnojamas turtas, kurį nuosavybės, nuomos, panaudos ar kitais teisėtais pagrindais valdo juridinis asmuo ir kuriame nekilnojamąjį turtą valdantis asmuo ar jo atskiras padalinys, filialas, atstovybė vykdo faktinę veiklą.</a:t>
            </a:r>
          </a:p>
          <a:p>
            <a:pPr>
              <a:defRPr/>
            </a:pPr>
            <a:endParaRPr lang="lt-LT" altLang="lt-LT" sz="1400" dirty="0"/>
          </a:p>
          <a:p>
            <a:pPr>
              <a:defRPr/>
            </a:pPr>
            <a:r>
              <a:rPr lang="lt-LT" sz="1400" b="1" dirty="0"/>
              <a:t>Savarankiško darbo vykdymo vieta </a:t>
            </a:r>
            <a:r>
              <a:rPr lang="lt-LT" sz="1400" dirty="0"/>
              <a:t>– vieta, kurioje gyvena savarankišką darbą vykdantis asmuo ir (ar) kurios adresu yra nekilnojamasis turtas, kurį nuosavybės, nuomos, panaudos ar kitais teisėtais pagrindais valdo savarankišką darbą vykdantis asmuo ir kuriame savarankišką darbą vykdantis asmuo vykdo faktinę individualią veiklą. Vieta, kurioje gyvena savarankišką darbą vykdantis asmuo, laikoma ta vieta, kurią savarankišką darbą vykdantis asmuo projekto dalyvio anketoje yra nurodęs savo gyvenamąja vieta (savivaldybė, miestas ar kaimas, gatvė, namo numeris).</a:t>
            </a:r>
          </a:p>
          <a:p>
            <a:pPr>
              <a:defRPr/>
            </a:pPr>
            <a:endParaRPr lang="lt-LT" altLang="lt-LT"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28625" y="332656"/>
            <a:ext cx="8229600" cy="642937"/>
          </a:xfrm>
        </p:spPr>
        <p:txBody>
          <a:bodyPr>
            <a:normAutofit fontScale="90000"/>
          </a:bodyPr>
          <a:lstStyle/>
          <a:p>
            <a:pPr>
              <a:defRPr/>
            </a:pPr>
            <a:r>
              <a:rPr lang="lt-LT" altLang="lt-LT" dirty="0" smtClean="0"/>
              <a:t>REMIAMOS VEIKLOS: </a:t>
            </a:r>
            <a:r>
              <a:rPr lang="lt-LT" altLang="lt-LT" sz="1800" dirty="0" smtClean="0"/>
              <a:t>bendradarbiavimo ir informacijos sklaidos tinklų kūrimas ir palaikymas</a:t>
            </a:r>
          </a:p>
        </p:txBody>
      </p:sp>
      <p:sp>
        <p:nvSpPr>
          <p:cNvPr id="25603" name="Content Placeholder 2"/>
          <p:cNvSpPr>
            <a:spLocks noGrp="1"/>
          </p:cNvSpPr>
          <p:nvPr>
            <p:ph idx="1"/>
          </p:nvPr>
        </p:nvSpPr>
        <p:spPr>
          <a:xfrm>
            <a:off x="401638" y="990600"/>
            <a:ext cx="8229600" cy="3911600"/>
          </a:xfrm>
        </p:spPr>
        <p:txBody>
          <a:bodyPr/>
          <a:lstStyle/>
          <a:p>
            <a:pPr>
              <a:buFont typeface="Arial" panose="020B0604020202020204" pitchFamily="34" charset="0"/>
              <a:buNone/>
              <a:defRPr/>
            </a:pPr>
            <a:endParaRPr lang="lt-LT" altLang="lt-LT" dirty="0"/>
          </a:p>
          <a:p>
            <a:pPr>
              <a:defRPr/>
            </a:pPr>
            <a:endParaRPr lang="lt-LT" altLang="lt-LT" dirty="0"/>
          </a:p>
          <a:p>
            <a:pPr>
              <a:defRPr/>
            </a:pPr>
            <a:r>
              <a:rPr lang="lt-LT" altLang="lt-LT" dirty="0"/>
              <a:t>bendradarbiavimo ir informacijos sklaidos tinklai, kurie reikalingi kitų projekto  veiklų vykdymui, vietos plėtros strategijos ir (ar) jai įgyvendinti skirtų projektų tikslų pasiekimui užtikrinti </a:t>
            </a:r>
            <a:r>
              <a:rPr lang="lt-LT" altLang="lt-LT" i="1" dirty="0"/>
              <a:t>(įskaitant bendradarbiavimą su kitų miestų, kaimo vietovių, žuvininkystės regionų vietos veiklos grupėmis).</a:t>
            </a:r>
          </a:p>
          <a:p>
            <a:pPr marL="0" indent="0">
              <a:buFont typeface="Arial" panose="020B0604020202020204" pitchFamily="34" charset="0"/>
              <a:buNone/>
              <a:defRPr/>
            </a:pPr>
            <a:endParaRPr lang="lt-LT" altLang="lt-L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3250" y="188640"/>
            <a:ext cx="8229600" cy="642937"/>
          </a:xfrm>
        </p:spPr>
        <p:txBody>
          <a:bodyPr>
            <a:normAutofit fontScale="90000"/>
          </a:bodyPr>
          <a:lstStyle/>
          <a:p>
            <a:pPr>
              <a:defRPr/>
            </a:pPr>
            <a:r>
              <a:rPr lang="lt-LT" altLang="lt-LT" dirty="0" smtClean="0"/>
              <a:t>TIKSLINĖS GRUPĖS: </a:t>
            </a:r>
            <a:r>
              <a:rPr lang="lt-LT" altLang="lt-LT" sz="1800" dirty="0" smtClean="0"/>
              <a:t>bendradarbiavimo ir informacijos sklaidos tinklų kūrimas ir palaikymas</a:t>
            </a:r>
          </a:p>
        </p:txBody>
      </p:sp>
      <p:sp>
        <p:nvSpPr>
          <p:cNvPr id="27651" name="Content Placeholder 2"/>
          <p:cNvSpPr>
            <a:spLocks noGrp="1"/>
          </p:cNvSpPr>
          <p:nvPr>
            <p:ph idx="1"/>
          </p:nvPr>
        </p:nvSpPr>
        <p:spPr>
          <a:xfrm>
            <a:off x="323850" y="1052513"/>
            <a:ext cx="8229600" cy="3911600"/>
          </a:xfrm>
        </p:spPr>
        <p:txBody>
          <a:bodyPr/>
          <a:lstStyle/>
          <a:p>
            <a:pPr>
              <a:buFont typeface="Arial" charset="0"/>
              <a:buNone/>
            </a:pPr>
            <a:endParaRPr lang="lt-LT" altLang="lt-LT" sz="2000" smtClean="0"/>
          </a:p>
          <a:p>
            <a:r>
              <a:rPr lang="lt-LT" altLang="lt-LT" sz="2000" smtClean="0"/>
              <a:t>socialinės atskirtį patiriantys asmenys</a:t>
            </a:r>
          </a:p>
          <a:p>
            <a:r>
              <a:rPr lang="lt-LT" altLang="lt-LT" sz="2000" smtClean="0"/>
              <a:t>darbingi gyventojai</a:t>
            </a:r>
          </a:p>
          <a:p>
            <a:r>
              <a:rPr lang="lt-LT" altLang="lt-LT" sz="2000" smtClean="0"/>
              <a:t>jauno verslo subjektai, kurių veiklos vykdymo vieta yra strategijos įgyvendinimo teritorijoje, atstovai ir darbuotojai</a:t>
            </a:r>
            <a:r>
              <a:rPr lang="lt-LT" altLang="lt-LT" sz="2000" u="sng" smtClean="0"/>
              <a:t>;</a:t>
            </a:r>
            <a:endParaRPr lang="lt-LT" altLang="lt-LT" sz="2000" smtClean="0"/>
          </a:p>
          <a:p>
            <a:r>
              <a:rPr lang="lt-LT" altLang="lt-LT" sz="2000" smtClean="0"/>
              <a:t>gyventojai ir besiribojančios teritorijos gyventojai;</a:t>
            </a:r>
          </a:p>
          <a:p>
            <a:r>
              <a:rPr lang="lt-LT" altLang="lt-LT" sz="2000" smtClean="0"/>
              <a:t>asmenys, kurių savarankiško darbo vykdymo vieta yra vietos plėtros strategijos įgyvendinimo teritorijoje ar besiribojančioje teritorijoje, ir šių asmenų darbuotojai;</a:t>
            </a:r>
          </a:p>
          <a:p>
            <a:r>
              <a:rPr lang="lt-LT" altLang="lt-LT" sz="2000" smtClean="0"/>
              <a:t>juridinių asmenų, kurių veiklos vykdymo vieta yra vietos plėtros strategijos įgyvendinimo teritorijoje ar besiribojančioje teritorijoje, darbuotojai,  vienasmeniai valdymo organai ir kolegialių valdymo organų nariai.</a:t>
            </a:r>
          </a:p>
          <a:p>
            <a:endParaRPr lang="lt-LT" altLang="lt-LT" sz="2000" smtClean="0"/>
          </a:p>
          <a:p>
            <a:pPr>
              <a:buFont typeface="Arial" charset="0"/>
              <a:buNone/>
            </a:pPr>
            <a:endParaRPr lang="lt-LT" altLang="lt-LT" sz="2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29431" y="149572"/>
            <a:ext cx="8229600" cy="642937"/>
          </a:xfrm>
        </p:spPr>
        <p:txBody>
          <a:bodyPr>
            <a:normAutofit fontScale="90000"/>
          </a:bodyPr>
          <a:lstStyle/>
          <a:p>
            <a:pPr>
              <a:defRPr/>
            </a:pPr>
            <a:r>
              <a:rPr lang="lt-LT" altLang="lt-LT" dirty="0" smtClean="0"/>
              <a:t>REMIAMOS VEIKLOS: </a:t>
            </a:r>
            <a:r>
              <a:rPr lang="lt-LT" altLang="lt-LT" sz="1800" dirty="0" smtClean="0"/>
              <a:t>gyventojų savanoriškos veiklos skatinimas </a:t>
            </a:r>
          </a:p>
        </p:txBody>
      </p:sp>
      <p:sp>
        <p:nvSpPr>
          <p:cNvPr id="28675" name="Content Placeholder 2"/>
          <p:cNvSpPr>
            <a:spLocks noGrp="1"/>
          </p:cNvSpPr>
          <p:nvPr>
            <p:ph idx="1"/>
          </p:nvPr>
        </p:nvSpPr>
        <p:spPr>
          <a:xfrm>
            <a:off x="477838" y="1008063"/>
            <a:ext cx="8229600" cy="4137025"/>
          </a:xfrm>
        </p:spPr>
        <p:txBody>
          <a:bodyPr/>
          <a:lstStyle/>
          <a:p>
            <a:r>
              <a:rPr lang="lt-LT" altLang="lt-LT" smtClean="0"/>
              <a:t>gyventojų savanoriškos veiklos atlikimo organizavimas ir savanorių mokymas</a:t>
            </a:r>
          </a:p>
          <a:p>
            <a:r>
              <a:rPr lang="lt-LT" altLang="lt-LT" smtClean="0"/>
              <a:t>savanoriškoje veikloje ketinančių  dalyvauti asmenų ir savanorius priimančių organizacijų konsultavimas, informavimas.</a:t>
            </a:r>
          </a:p>
          <a:p>
            <a:r>
              <a:rPr lang="lt-LT" altLang="lt-LT" smtClean="0"/>
              <a:t>kt.</a:t>
            </a:r>
          </a:p>
          <a:p>
            <a:pPr>
              <a:buFont typeface="Arial" charset="0"/>
              <a:buNone/>
            </a:pPr>
            <a:endParaRPr lang="lt-LT" altLang="lt-LT" smtClean="0"/>
          </a:p>
          <a:p>
            <a:endParaRPr lang="lt-LT" altLang="lt-LT" smtClean="0"/>
          </a:p>
        </p:txBody>
      </p:sp>
      <p:sp>
        <p:nvSpPr>
          <p:cNvPr id="4" name="Rectangle 3"/>
          <p:cNvSpPr/>
          <p:nvPr/>
        </p:nvSpPr>
        <p:spPr>
          <a:xfrm>
            <a:off x="468313" y="4724400"/>
            <a:ext cx="8351837" cy="18002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endParaRPr lang="lt-LT" sz="1600" b="1" dirty="0"/>
          </a:p>
          <a:p>
            <a:pPr algn="just">
              <a:defRPr/>
            </a:pPr>
            <a:r>
              <a:rPr lang="lt-LT" sz="1600" b="1" dirty="0"/>
              <a:t>Savanoriška veikla</a:t>
            </a:r>
            <a:r>
              <a:rPr lang="lt-LT" sz="1600" dirty="0"/>
              <a:t> – savanorio neatlyginamai atliekama visuomenei naudinga veikla, kurios sąlygos (savanoriškos veiklos pobūdis, atlikimo tvarka) nustatytos savanorio, atitinkančio Lietuvos Respublikos savanoriškos veiklos įstatymo 5 straipsnio reikalavimus, ir savanoriškos veiklos organizatoriaus, atitinkančio Lietuvos Respublikos savanoriškos veiklos įstatymo 6 straipsnio reikalavimus, sudarytoje rašytinėje savanoriškos veiklos sutartyje.</a:t>
            </a:r>
          </a:p>
          <a:p>
            <a:pPr algn="ctr">
              <a:defRPr/>
            </a:pPr>
            <a:endParaRPr lang="lt-LT" dirty="0"/>
          </a:p>
        </p:txBody>
      </p:sp>
      <p:sp>
        <p:nvSpPr>
          <p:cNvPr id="5" name="Rectangle 3"/>
          <p:cNvSpPr/>
          <p:nvPr/>
        </p:nvSpPr>
        <p:spPr>
          <a:xfrm>
            <a:off x="468313" y="3789363"/>
            <a:ext cx="8351837" cy="7191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buFont typeface="Arial" panose="020B0604020202020204" pitchFamily="34" charset="0"/>
              <a:buNone/>
              <a:defRPr/>
            </a:pPr>
            <a:r>
              <a:rPr lang="lt-LT" altLang="lt-LT" b="1" dirty="0"/>
              <a:t>DĖMESIO: </a:t>
            </a:r>
            <a:r>
              <a:rPr lang="lt-LT" altLang="lt-LT" dirty="0"/>
              <a:t>Veiklos finansuojamos, jeigu jos projekte vykdomos kartu su kitomis veiklomis ir tiek, kiek reikalinga kitų veiklų vykdymui.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86170" y="260648"/>
            <a:ext cx="8229600" cy="647700"/>
          </a:xfrm>
        </p:spPr>
        <p:txBody>
          <a:bodyPr>
            <a:normAutofit fontScale="90000"/>
          </a:bodyPr>
          <a:lstStyle/>
          <a:p>
            <a:pPr>
              <a:defRPr/>
            </a:pPr>
            <a:r>
              <a:rPr lang="lt-LT" altLang="lt-LT" dirty="0" smtClean="0"/>
              <a:t>TIKSLINĖS GRUPĖS: </a:t>
            </a:r>
            <a:r>
              <a:rPr lang="lt-LT" altLang="lt-LT" sz="1800" dirty="0" smtClean="0"/>
              <a:t>gyventojų savanoriškos veiklos skatinimas </a:t>
            </a:r>
          </a:p>
        </p:txBody>
      </p:sp>
      <p:sp>
        <p:nvSpPr>
          <p:cNvPr id="30723" name="Content Placeholder 2"/>
          <p:cNvSpPr>
            <a:spLocks noGrp="1"/>
          </p:cNvSpPr>
          <p:nvPr>
            <p:ph idx="1"/>
          </p:nvPr>
        </p:nvSpPr>
        <p:spPr>
          <a:xfrm>
            <a:off x="468313" y="1196975"/>
            <a:ext cx="8229600" cy="4968875"/>
          </a:xfrm>
        </p:spPr>
        <p:txBody>
          <a:bodyPr/>
          <a:lstStyle/>
          <a:p>
            <a:r>
              <a:rPr lang="lt-LT" altLang="lt-LT" sz="1800" smtClean="0"/>
              <a:t>socialinės atskirtį patiriantys asmenys;</a:t>
            </a:r>
          </a:p>
          <a:p>
            <a:r>
              <a:rPr lang="lt-LT" altLang="lt-LT" sz="1800" smtClean="0"/>
              <a:t>darbingi gyventojai;</a:t>
            </a:r>
          </a:p>
          <a:p>
            <a:r>
              <a:rPr lang="lt-LT" altLang="lt-LT" sz="1800" smtClean="0"/>
              <a:t>jauno verslo subjektai, kurių veiklos vykdymo vieta yra strategijos įgyvendinimo teritorijoje, atstovai ir darbuotojai</a:t>
            </a:r>
            <a:r>
              <a:rPr lang="lt-LT" altLang="lt-LT" sz="1800" u="sng" smtClean="0"/>
              <a:t>;</a:t>
            </a:r>
            <a:endParaRPr lang="lt-LT" altLang="lt-LT" sz="1800" smtClean="0"/>
          </a:p>
          <a:p>
            <a:r>
              <a:rPr lang="lt-LT" altLang="lt-LT" sz="1800" smtClean="0"/>
              <a:t>gyventojai ir </a:t>
            </a:r>
            <a:r>
              <a:rPr lang="lt-LT" altLang="lt-LT" sz="1800" u="sng" smtClean="0"/>
              <a:t>besiribojančios teritorijos </a:t>
            </a:r>
            <a:r>
              <a:rPr lang="lt-LT" altLang="lt-LT" sz="1800" smtClean="0"/>
              <a:t>gyventojai;</a:t>
            </a:r>
          </a:p>
          <a:p>
            <a:r>
              <a:rPr lang="lt-LT" altLang="lt-LT" sz="1800" smtClean="0"/>
              <a:t>asmenys, kurių savarankiško darbo vykdymo vieta yra vietos plėtros strategijos įgyvendinimo teritorijoje ar besiribojančioje teritorijoje, ir šių asmenų darbuotojai;</a:t>
            </a:r>
          </a:p>
          <a:p>
            <a:r>
              <a:rPr lang="lt-LT" altLang="lt-LT" sz="1800" smtClean="0"/>
              <a:t>juridinių asmenų, kurių veiklos vykdymo vieta yra vietos plėtros strategijos įgyvendinimo teritorijoje ar besiribojančioje teritorijoje, darbuotojai,  vienasmeniai valdymo organai ir kolegialių valdymo organų nariai.</a:t>
            </a:r>
          </a:p>
          <a:p>
            <a:endParaRPr lang="lt-LT" altLang="lt-LT" sz="1800" smtClean="0"/>
          </a:p>
        </p:txBody>
      </p:sp>
      <p:sp>
        <p:nvSpPr>
          <p:cNvPr id="4" name="Rectangle 3"/>
          <p:cNvSpPr/>
          <p:nvPr/>
        </p:nvSpPr>
        <p:spPr>
          <a:xfrm>
            <a:off x="468313" y="5157788"/>
            <a:ext cx="8496300" cy="15113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lt-LT" sz="1400" b="1" dirty="0"/>
              <a:t>Besiribojanti teritorija:</a:t>
            </a:r>
          </a:p>
          <a:p>
            <a:pPr algn="just">
              <a:defRPr/>
            </a:pPr>
            <a:r>
              <a:rPr lang="lt-LT" sz="1400" b="1" dirty="0"/>
              <a:t> - </a:t>
            </a:r>
            <a:r>
              <a:rPr lang="lt-LT" sz="1400" dirty="0"/>
              <a:t> savivaldybės, kurios teritorijoje yra vietos plėtros strategijos įgyvendinimo teritorija, teritorijos dalis, nesutampanti su vietos plėtros strategijos įgyvendinimo teritorija, </a:t>
            </a:r>
          </a:p>
          <a:p>
            <a:pPr marL="285750" indent="-285750" algn="just">
              <a:buFontTx/>
              <a:buChar char="-"/>
              <a:defRPr/>
            </a:pPr>
            <a:r>
              <a:rPr lang="lt-LT" sz="1400" dirty="0"/>
              <a:t>arba savivaldybės teritorija, kuri ribojasi su savivaldybės, kurioje įgyvendinama vietos plėtros strategija, teritorija, </a:t>
            </a:r>
          </a:p>
          <a:p>
            <a:pPr marL="285750" indent="-285750" algn="just">
              <a:buFontTx/>
              <a:buChar char="-"/>
              <a:defRPr/>
            </a:pPr>
            <a:r>
              <a:rPr lang="lt-LT" sz="1400" dirty="0"/>
              <a:t>arba žuvininkystės vietos plėtros strategijos įgyvendinimo teritorija, kuri sutampa (ar iš dalies sutampa) su vietos plėtros strategijos įgyvendinimo teritorija.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8625" y="332656"/>
            <a:ext cx="8229600" cy="642937"/>
          </a:xfrm>
        </p:spPr>
        <p:txBody>
          <a:bodyPr>
            <a:normAutofit fontScale="90000"/>
          </a:bodyPr>
          <a:lstStyle/>
          <a:p>
            <a:pPr>
              <a:defRPr/>
            </a:pPr>
            <a:r>
              <a:rPr lang="lt-LT" altLang="lt-LT" dirty="0" smtClean="0"/>
              <a:t>NEFINANSUOJAMOS VEIKLOS</a:t>
            </a:r>
          </a:p>
        </p:txBody>
      </p:sp>
      <p:sp>
        <p:nvSpPr>
          <p:cNvPr id="31747" name="Content Placeholder 2"/>
          <p:cNvSpPr>
            <a:spLocks noGrp="1"/>
          </p:cNvSpPr>
          <p:nvPr>
            <p:ph idx="1"/>
          </p:nvPr>
        </p:nvSpPr>
        <p:spPr>
          <a:xfrm>
            <a:off x="250825" y="1268413"/>
            <a:ext cx="8229600" cy="3911600"/>
          </a:xfrm>
        </p:spPr>
        <p:txBody>
          <a:bodyPr/>
          <a:lstStyle/>
          <a:p>
            <a:r>
              <a:rPr lang="lt-LT" altLang="lt-LT" sz="1800" smtClean="0"/>
              <a:t>teritorinėse darbo biržose bedarbiais registruotų asmenų profesinis mokymas ir darbo įgūdžių įgijimas, ugdymas darbo vietoje;</a:t>
            </a:r>
          </a:p>
          <a:p>
            <a:r>
              <a:rPr lang="lt-LT" altLang="lt-LT" sz="1800" smtClean="0"/>
              <a:t>veiklos, kurios finansuojamos kitomis priemonėmis, išvardintomis PFSA;</a:t>
            </a:r>
          </a:p>
          <a:p>
            <a:r>
              <a:rPr lang="lt-LT" altLang="lt-LT" sz="1800" smtClean="0"/>
              <a:t>įmonių ir jų produkcijos pristatymas užsienyje vykstančiose tarptautinėse parodose, mugėse ir verslo misijose;</a:t>
            </a:r>
          </a:p>
          <a:p>
            <a:r>
              <a:rPr lang="lt-LT" altLang="lt-LT" sz="1800" smtClean="0"/>
              <a:t>paskolų, garantijų, dotacijų, pašalpų fiziniams ir juridiniams asmenims teikimas;</a:t>
            </a:r>
          </a:p>
          <a:p>
            <a:r>
              <a:rPr lang="lt-LT" altLang="lt-LT" sz="1800" smtClean="0"/>
              <a:t>mokymas pagal formaliojo švietimo (įskaitant profesinio mokymo) ar studijų programas;</a:t>
            </a:r>
          </a:p>
          <a:p>
            <a:r>
              <a:rPr lang="lt-LT" altLang="lt-LT" sz="1800" smtClean="0"/>
              <a:t>verslo pradžiai reikalingos pagalbos teikimas jauno verslo subjektams, kurie vykdo verslą žuvininkystės, akvakultūros ar pirminės žemės ūkio produktų gamybos sektoriuose ir (arba) platinimo tinklų užsienio valstybėse kūrimo ir veikimo srityje.</a:t>
            </a:r>
          </a:p>
          <a:p>
            <a:endParaRPr lang="lt-LT" altLang="lt-LT"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327820"/>
            <a:ext cx="8229600" cy="642937"/>
          </a:xfrm>
        </p:spPr>
        <p:txBody>
          <a:bodyPr>
            <a:normAutofit fontScale="90000"/>
          </a:bodyPr>
          <a:lstStyle/>
          <a:p>
            <a:pPr>
              <a:defRPr/>
            </a:pPr>
            <a:r>
              <a:rPr lang="lt-LT" altLang="lt-LT" dirty="0" smtClean="0"/>
              <a:t>REIKALAVIMAI PAREIŠKĖJAMS</a:t>
            </a:r>
          </a:p>
        </p:txBody>
      </p:sp>
      <p:sp>
        <p:nvSpPr>
          <p:cNvPr id="32771" name="Content Placeholder 2"/>
          <p:cNvSpPr>
            <a:spLocks noGrp="1"/>
          </p:cNvSpPr>
          <p:nvPr>
            <p:ph idx="1"/>
          </p:nvPr>
        </p:nvSpPr>
        <p:spPr>
          <a:xfrm>
            <a:off x="457200" y="2349500"/>
            <a:ext cx="8229600" cy="1655763"/>
          </a:xfrm>
        </p:spPr>
        <p:txBody>
          <a:bodyPr/>
          <a:lstStyle/>
          <a:p>
            <a:r>
              <a:rPr lang="lt-LT" altLang="lt-LT" sz="1800" smtClean="0"/>
              <a:t>viešieji ir privatūs juridiniai asmenys (ar jų filialai, atstovybės), kurių veiklos vykdymo vieta yra vietos plėtros strategijos įgyvendinimo teritorijoje ir kurie veikia ne trumpiau nei 2 metus ;</a:t>
            </a:r>
          </a:p>
          <a:p>
            <a:r>
              <a:rPr lang="lt-LT" altLang="lt-LT" sz="1800" smtClean="0"/>
              <a:t>savivaldybės, kurios teritorijoje įgyvendinama vietos plėtros strategija, administracija.</a:t>
            </a:r>
            <a:endParaRPr lang="lt-LT" altLang="lt-LT" smtClean="0"/>
          </a:p>
          <a:p>
            <a:endParaRPr lang="lt-LT" altLang="lt-LT" smtClean="0"/>
          </a:p>
        </p:txBody>
      </p:sp>
      <p:sp>
        <p:nvSpPr>
          <p:cNvPr id="4" name="Rectangle 3"/>
          <p:cNvSpPr/>
          <p:nvPr/>
        </p:nvSpPr>
        <p:spPr>
          <a:xfrm>
            <a:off x="320675" y="1009650"/>
            <a:ext cx="8280400" cy="108108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lt-LT" dirty="0"/>
          </a:p>
        </p:txBody>
      </p:sp>
      <p:sp>
        <p:nvSpPr>
          <p:cNvPr id="32773" name="TextBox 8"/>
          <p:cNvSpPr txBox="1">
            <a:spLocks noChangeArrowheads="1"/>
          </p:cNvSpPr>
          <p:nvPr/>
        </p:nvSpPr>
        <p:spPr bwMode="auto">
          <a:xfrm>
            <a:off x="428625" y="1095375"/>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r>
              <a:rPr lang="lt-LT" altLang="lt-LT" b="1">
                <a:latin typeface="Arial" charset="0"/>
              </a:rPr>
              <a:t>Vietos plėtros strategijos įgyvendinimo teritorija</a:t>
            </a:r>
            <a:r>
              <a:rPr lang="lt-LT" altLang="lt-LT">
                <a:latin typeface="Arial" charset="0"/>
              </a:rPr>
              <a:t> – vietos plėtros strategijoje, kuriai įgyvendinti skirtas projektas, apibrėžta teritorija, kurioje numatyta įgyvendinti vietos plėtros strategiją.</a:t>
            </a:r>
          </a:p>
          <a:p>
            <a:endParaRPr lang="lt-LT" altLang="lt-LT">
              <a:latin typeface="Arial" charset="0"/>
            </a:endParaRPr>
          </a:p>
        </p:txBody>
      </p:sp>
      <p:sp>
        <p:nvSpPr>
          <p:cNvPr id="10" name="Rounded Rectangle 9"/>
          <p:cNvSpPr/>
          <p:nvPr/>
        </p:nvSpPr>
        <p:spPr>
          <a:xfrm>
            <a:off x="320675" y="4352925"/>
            <a:ext cx="8785225" cy="20605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lt-LT" dirty="0"/>
          </a:p>
          <a:p>
            <a:pPr algn="just">
              <a:defRPr/>
            </a:pPr>
            <a:endParaRPr lang="lt-LT" dirty="0"/>
          </a:p>
          <a:p>
            <a:pPr algn="just">
              <a:defRPr/>
            </a:pPr>
            <a:endParaRPr lang="lt-LT" dirty="0"/>
          </a:p>
          <a:p>
            <a:pPr algn="just">
              <a:defRPr/>
            </a:pPr>
            <a:r>
              <a:rPr lang="lt-LT" b="1" dirty="0"/>
              <a:t>IŠIMTIS</a:t>
            </a:r>
            <a:r>
              <a:rPr lang="en-US" b="1" dirty="0"/>
              <a:t>!</a:t>
            </a:r>
            <a:endParaRPr lang="lt-LT" b="1" dirty="0"/>
          </a:p>
          <a:p>
            <a:pPr algn="just">
              <a:defRPr/>
            </a:pPr>
            <a:r>
              <a:rPr lang="lt-LT" dirty="0"/>
              <a:t>Savivaldybės administracija, valstybės ir (ar) savivaldybių kontroliuojami juridiniai asmenys NEGALI BŪTI PAREIŠKĖJAIS IR PARTNERIAIS  įgyvendinant bendruomenės verslumui didinti skirtas neformalias iniciatyvas.</a:t>
            </a:r>
          </a:p>
          <a:p>
            <a:pPr algn="just">
              <a:defRPr/>
            </a:pPr>
            <a:endParaRPr lang="lt-LT" dirty="0"/>
          </a:p>
          <a:p>
            <a:pPr algn="just">
              <a:defRPr/>
            </a:pPr>
            <a:r>
              <a:rPr lang="lt-LT" dirty="0"/>
              <a:t>2 metų veiklos vykdymo reikalavimas netaikomas  miesto VVG ir biudžetinėms įstaigoms.</a:t>
            </a:r>
          </a:p>
          <a:p>
            <a:pPr algn="just">
              <a:defRPr/>
            </a:pPr>
            <a:endParaRPr lang="lt-LT" dirty="0"/>
          </a:p>
          <a:p>
            <a:pPr algn="just">
              <a:defRPr/>
            </a:pPr>
            <a:endParaRPr lang="lt-LT" dirty="0"/>
          </a:p>
          <a:p>
            <a:pPr algn="just">
              <a:defRPr/>
            </a:pPr>
            <a:endParaRPr lang="lt-LT" dirty="0"/>
          </a:p>
          <a:p>
            <a:pPr algn="just">
              <a:defRPr/>
            </a:pPr>
            <a:endParaRPr lang="lt-L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2694" y="371476"/>
            <a:ext cx="8229600" cy="642938"/>
          </a:xfrm>
        </p:spPr>
        <p:txBody>
          <a:bodyPr>
            <a:normAutofit fontScale="90000"/>
          </a:bodyPr>
          <a:lstStyle/>
          <a:p>
            <a:pPr>
              <a:defRPr/>
            </a:pPr>
            <a:r>
              <a:rPr lang="en-US" altLang="lt-LT" dirty="0" smtClean="0"/>
              <a:t>REIKALAVIMAI PARTNERIAMS </a:t>
            </a:r>
            <a:endParaRPr lang="lt-LT" altLang="lt-LT" dirty="0" smtClean="0"/>
          </a:p>
        </p:txBody>
      </p:sp>
      <p:sp>
        <p:nvSpPr>
          <p:cNvPr id="34819" name="Content Placeholder 2"/>
          <p:cNvSpPr>
            <a:spLocks noGrp="1"/>
          </p:cNvSpPr>
          <p:nvPr>
            <p:ph idx="1"/>
          </p:nvPr>
        </p:nvSpPr>
        <p:spPr>
          <a:xfrm>
            <a:off x="420688" y="1014413"/>
            <a:ext cx="8229600" cy="2808287"/>
          </a:xfrm>
        </p:spPr>
        <p:txBody>
          <a:bodyPr/>
          <a:lstStyle/>
          <a:p>
            <a:r>
              <a:rPr lang="lt-LT" altLang="lt-LT" sz="2400" smtClean="0"/>
              <a:t>v</a:t>
            </a:r>
            <a:r>
              <a:rPr lang="en-US" altLang="lt-LT" sz="2400" smtClean="0"/>
              <a:t>ie</a:t>
            </a:r>
            <a:r>
              <a:rPr lang="lt-LT" altLang="lt-LT" sz="2400" smtClean="0"/>
              <a:t>šieji ir privatūs juridiniai asmenys (ar jų filialai, atstovybės), kurių veiklos vykdymo vieta yra vietos plėtros strategijos įgyvendinimo teritorijoje ar besiribojančioje teritorijoje;</a:t>
            </a:r>
          </a:p>
          <a:p>
            <a:r>
              <a:rPr lang="lt-LT" altLang="lt-LT" sz="2400" smtClean="0"/>
              <a:t>savivaldybės, kurios teritorijoje įgyvendinama vietos plėtros strategija, administracija;</a:t>
            </a:r>
          </a:p>
          <a:p>
            <a:r>
              <a:rPr lang="lt-LT" altLang="lt-LT" sz="2400" smtClean="0"/>
              <a:t>savivaldybės, kurios teritorija ribojasi su teritorija tos savivaldybės, kurioje įgyvendinama vietos plėtros strategija, administracija.</a:t>
            </a:r>
          </a:p>
          <a:p>
            <a:endParaRPr lang="lt-LT" altLang="lt-LT" sz="2400" smtClean="0"/>
          </a:p>
        </p:txBody>
      </p:sp>
      <p:sp>
        <p:nvSpPr>
          <p:cNvPr id="6" name="Rectangle 3"/>
          <p:cNvSpPr/>
          <p:nvPr/>
        </p:nvSpPr>
        <p:spPr>
          <a:xfrm>
            <a:off x="468313" y="4581525"/>
            <a:ext cx="8351837" cy="20161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buFont typeface="Arial" panose="020B0604020202020204" pitchFamily="34" charset="0"/>
              <a:buNone/>
              <a:defRPr/>
            </a:pPr>
            <a:r>
              <a:rPr lang="lt-LT" altLang="lt-LT" b="1" dirty="0"/>
              <a:t>DĖMESIO: </a:t>
            </a:r>
            <a:r>
              <a:rPr lang="lt-LT" altLang="lt-LT" dirty="0"/>
              <a:t>Partneriais (ir pareiškėjais) negali būti tie juridiniai asmenys, kuriems , kaip jauno verslo subjektams, projekto įgyvendinimo metu bus teikiama pagalba verslo pradžiai.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05469" y="539750"/>
            <a:ext cx="8229600" cy="647700"/>
          </a:xfrm>
        </p:spPr>
        <p:txBody>
          <a:bodyPr>
            <a:normAutofit fontScale="90000"/>
          </a:bodyPr>
          <a:lstStyle/>
          <a:p>
            <a:pPr>
              <a:defRPr/>
            </a:pPr>
            <a:r>
              <a:rPr lang="en-US" altLang="lt-LT" dirty="0" smtClean="0"/>
              <a:t>PROJEKT</a:t>
            </a:r>
            <a:r>
              <a:rPr lang="lt-LT" altLang="lt-LT" dirty="0" smtClean="0"/>
              <a:t>Ų FINANSAVIMO REIKALAVIMA (I)</a:t>
            </a:r>
          </a:p>
        </p:txBody>
      </p:sp>
      <p:sp>
        <p:nvSpPr>
          <p:cNvPr id="31747" name="Content Placeholder 2"/>
          <p:cNvSpPr>
            <a:spLocks noGrp="1"/>
          </p:cNvSpPr>
          <p:nvPr>
            <p:ph idx="1"/>
          </p:nvPr>
        </p:nvSpPr>
        <p:spPr>
          <a:xfrm>
            <a:off x="38100" y="1557338"/>
            <a:ext cx="8964613" cy="5013325"/>
          </a:xfrm>
        </p:spPr>
        <p:txBody>
          <a:bodyPr/>
          <a:lstStyle/>
          <a:p>
            <a:pPr algn="just">
              <a:defRPr/>
            </a:pPr>
            <a:r>
              <a:rPr lang="lt-LT" altLang="lt-LT" sz="1600" b="1" dirty="0"/>
              <a:t>Projekte finansavimo intensyvumas - </a:t>
            </a:r>
            <a:r>
              <a:rPr lang="lt-LT" sz="1600" b="1" dirty="0"/>
              <a:t>ne daugiau kaip 92,5 proc. </a:t>
            </a:r>
            <a:r>
              <a:rPr lang="lt-LT" sz="1600" dirty="0"/>
              <a:t>visų tinkamų finansuoti projekto išlaidų</a:t>
            </a:r>
            <a:r>
              <a:rPr lang="en-US" altLang="lt-LT" sz="1600" dirty="0"/>
              <a:t>;</a:t>
            </a:r>
            <a:endParaRPr lang="lt-LT" altLang="lt-LT" sz="1600" dirty="0"/>
          </a:p>
          <a:p>
            <a:pPr>
              <a:defRPr/>
            </a:pPr>
            <a:r>
              <a:rPr lang="lt-LT" sz="1600" b="1" dirty="0"/>
              <a:t>Pareiškėjas privalo prisidėti ne mažiau nei 7,5 proc. </a:t>
            </a:r>
            <a:r>
              <a:rPr lang="lt-LT" sz="1600" dirty="0"/>
              <a:t>visų tinkamų finansuoti projekto išlaidų. </a:t>
            </a:r>
            <a:r>
              <a:rPr lang="lt-LT" sz="1600" b="1" dirty="0">
                <a:solidFill>
                  <a:srgbClr val="FF0000"/>
                </a:solidFill>
              </a:rPr>
              <a:t>Jeigu vietos plėtros strategijos dalyje „Vietos plėtros strategijos finansinis planas“ veiksmo, kuriam įgyvendinti skirtas projektas, išlaidoms buvo nurodytas didesnis pareiškėjo lėšų prisidėjimo procentas, pareiškėjas privalo prisidėti prie projekto finansavimo ne mažesniu nei minėtos vietos plėtros strategijos dalyje veiksmui nurodytu procentu.</a:t>
            </a:r>
          </a:p>
          <a:p>
            <a:pPr>
              <a:defRPr/>
            </a:pPr>
            <a:endParaRPr lang="lt-LT" sz="1600" b="1" dirty="0">
              <a:solidFill>
                <a:srgbClr val="FF0000"/>
              </a:solidFill>
            </a:endParaRPr>
          </a:p>
          <a:p>
            <a:pPr>
              <a:defRPr/>
            </a:pPr>
            <a:endParaRPr lang="lt-LT" sz="1600" b="1" dirty="0">
              <a:solidFill>
                <a:srgbClr val="FF0000"/>
              </a:solidFill>
            </a:endParaRPr>
          </a:p>
          <a:p>
            <a:pPr>
              <a:defRPr/>
            </a:pPr>
            <a:endParaRPr lang="lt-LT" sz="1600" b="1" dirty="0">
              <a:solidFill>
                <a:srgbClr val="FF0000"/>
              </a:solidFill>
            </a:endParaRPr>
          </a:p>
          <a:p>
            <a:pPr>
              <a:defRPr/>
            </a:pPr>
            <a:endParaRPr lang="lt-LT" sz="1600" b="1" dirty="0">
              <a:solidFill>
                <a:srgbClr val="FF0000"/>
              </a:solidFill>
            </a:endParaRPr>
          </a:p>
          <a:p>
            <a:pPr marL="0" indent="0">
              <a:buFont typeface="Arial" panose="020B0604020202020204" pitchFamily="34" charset="0"/>
              <a:buNone/>
              <a:defRPr/>
            </a:pPr>
            <a:endParaRPr lang="lt-LT" sz="1600" b="1" dirty="0">
              <a:solidFill>
                <a:srgbClr val="FF0000"/>
              </a:solidFill>
            </a:endParaRPr>
          </a:p>
          <a:p>
            <a:pPr>
              <a:defRPr/>
            </a:pPr>
            <a:endParaRPr lang="lt-LT" dirty="0"/>
          </a:p>
          <a:p>
            <a:pPr>
              <a:defRPr/>
            </a:pPr>
            <a:endParaRPr lang="lt-LT" dirty="0"/>
          </a:p>
          <a:p>
            <a:pPr>
              <a:defRPr/>
            </a:pPr>
            <a:r>
              <a:rPr lang="lt-LT" sz="1800" dirty="0"/>
              <a:t>Pareiškėjas turės apmokėti iš savo lėšų projekto tinkamų finansuoti išlaidų dalį, kurios nepadengia projektui skiriamo finansavimo lėšos, ir netinkamas finansuoti išlaidas</a:t>
            </a:r>
            <a:r>
              <a:rPr lang="lt-LT" sz="2000" dirty="0"/>
              <a:t>.</a:t>
            </a:r>
          </a:p>
          <a:p>
            <a:pPr marL="0" indent="0">
              <a:buFont typeface="Arial" panose="020B0604020202020204" pitchFamily="34" charset="0"/>
              <a:buNone/>
              <a:defRPr/>
            </a:pPr>
            <a:endParaRPr lang="lt-LT" dirty="0"/>
          </a:p>
          <a:p>
            <a:pPr marL="0" indent="0">
              <a:buFont typeface="Arial" panose="020B0604020202020204" pitchFamily="34" charset="0"/>
              <a:buNone/>
              <a:defRPr/>
            </a:pPr>
            <a:endParaRPr lang="lt-LT" dirty="0"/>
          </a:p>
        </p:txBody>
      </p:sp>
      <p:sp>
        <p:nvSpPr>
          <p:cNvPr id="5" name="Rectangle 3"/>
          <p:cNvSpPr/>
          <p:nvPr/>
        </p:nvSpPr>
        <p:spPr>
          <a:xfrm>
            <a:off x="404813" y="3644900"/>
            <a:ext cx="8535987" cy="216058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endParaRPr lang="lt-LT" sz="1200" b="1" dirty="0"/>
          </a:p>
          <a:p>
            <a:pPr>
              <a:defRPr/>
            </a:pPr>
            <a:r>
              <a:rPr lang="lt-LT" sz="1200" b="1" dirty="0"/>
              <a:t>Pareiškėjas nuosavą įnašą gali dengti ,,nepiniginiu“ įnašu: </a:t>
            </a:r>
          </a:p>
          <a:p>
            <a:pPr marL="228600" indent="-228600">
              <a:buFontTx/>
              <a:buAutoNum type="arabicParenR"/>
              <a:defRPr/>
            </a:pPr>
            <a:r>
              <a:rPr lang="lt-LT" sz="1200" dirty="0"/>
              <a:t>projekto veiklas vykdančių </a:t>
            </a:r>
            <a:r>
              <a:rPr lang="lt-LT" sz="1200" u="sng" dirty="0"/>
              <a:t>savanorių savanoriška veikla</a:t>
            </a:r>
            <a:r>
              <a:rPr lang="lt-LT" sz="1200" dirty="0"/>
              <a:t>, tiesiogiai susijusi su projekto veiklų vykdymu;</a:t>
            </a:r>
            <a:r>
              <a:rPr lang="lt-LT" sz="1200" b="1" dirty="0"/>
              <a:t>   </a:t>
            </a:r>
          </a:p>
          <a:p>
            <a:pPr marL="228600" indent="-228600">
              <a:buFontTx/>
              <a:buAutoNum type="arabicParenR"/>
              <a:defRPr/>
            </a:pPr>
            <a:r>
              <a:rPr lang="lt-LT" sz="1200" dirty="0"/>
              <a:t>projekto </a:t>
            </a:r>
            <a:r>
              <a:rPr lang="lt-LT" sz="1200" u="sng" dirty="0"/>
              <a:t>veiklų dalyvių darbo užmokesčio, apskaičiuoto ir išmokėto jiems už darbo laiką, kurio metu darbuotojai dalyvavo projekto veiklose, ir susijusių darbdavio įsipareigojimų išlaidos</a:t>
            </a:r>
            <a:r>
              <a:rPr lang="lt-LT" sz="1200" dirty="0"/>
              <a:t>; </a:t>
            </a:r>
          </a:p>
          <a:p>
            <a:pPr marL="228600" indent="-228600">
              <a:buFontTx/>
              <a:buAutoNum type="arabicParenR"/>
              <a:defRPr/>
            </a:pPr>
            <a:r>
              <a:rPr lang="lt-LT" sz="1200" dirty="0"/>
              <a:t>Projekto veiklas, susijusias su socialinių ir kt. paslaugų teikimu </a:t>
            </a:r>
            <a:r>
              <a:rPr lang="lt-LT" sz="1200" dirty="0" err="1"/>
              <a:t>soc</a:t>
            </a:r>
            <a:r>
              <a:rPr lang="lt-LT" sz="1200" dirty="0"/>
              <a:t>. atskirtį patiriantiems gyventojas, vykdančio personalo darbo užmokestis;</a:t>
            </a:r>
          </a:p>
          <a:p>
            <a:pPr marL="228600" indent="-228600">
              <a:buFontTx/>
              <a:buAutoNum type="arabicParenR"/>
              <a:defRPr/>
            </a:pPr>
            <a:r>
              <a:rPr lang="lt-LT" sz="1200" dirty="0"/>
              <a:t> projekto </a:t>
            </a:r>
            <a:r>
              <a:rPr lang="lt-LT" sz="1200" u="sng" dirty="0"/>
              <a:t>veikloms vykdyti reikalingas projekto vykdytojo ir (ar) partnerio (-</a:t>
            </a:r>
            <a:r>
              <a:rPr lang="lt-LT" sz="1200" u="sng" dirty="0" err="1"/>
              <a:t>ių</a:t>
            </a:r>
            <a:r>
              <a:rPr lang="lt-LT" sz="1200" u="sng" dirty="0"/>
              <a:t>) valdomas nekilnojamasis turtas </a:t>
            </a:r>
            <a:r>
              <a:rPr lang="lt-LT" sz="1200" dirty="0"/>
              <a:t>(turi būti jeigu tenkinamos visos šios sąlygos: turto vertė nėra didesnė už rinkos vertę (kai rinkos vertę patvirtina turto vertintojas arba nepriklausoma turto vertinimo įmonė, atlikę nepriklausomą vertinimą); turtas yra įtrauktas į projekto vykdytojo ar partnerio apskaitą; turtui pirkti, statyti ar rekonstruoti per pastaruosius 10 metų nebuvo skirta ES struktūrinių fondų ar kitų ES finansinių priemonių).</a:t>
            </a:r>
          </a:p>
          <a:p>
            <a:pPr algn="just">
              <a:defRPr/>
            </a:pPr>
            <a:endParaRPr lang="lt-LT" sz="1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67506" y="548680"/>
            <a:ext cx="8229600" cy="647700"/>
          </a:xfrm>
        </p:spPr>
        <p:txBody>
          <a:bodyPr>
            <a:normAutofit fontScale="90000"/>
          </a:bodyPr>
          <a:lstStyle/>
          <a:p>
            <a:pPr>
              <a:defRPr/>
            </a:pPr>
            <a:r>
              <a:rPr lang="en-US" altLang="lt-LT" dirty="0" smtClean="0"/>
              <a:t>PROJEKT</a:t>
            </a:r>
            <a:r>
              <a:rPr lang="lt-LT" altLang="lt-LT" dirty="0" smtClean="0"/>
              <a:t>Ų FINANSAVIMO REIKALAVIMAI (II)</a:t>
            </a:r>
          </a:p>
        </p:txBody>
      </p:sp>
      <p:sp>
        <p:nvSpPr>
          <p:cNvPr id="31747" name="Content Placeholder 2"/>
          <p:cNvSpPr>
            <a:spLocks noGrp="1"/>
          </p:cNvSpPr>
          <p:nvPr>
            <p:ph idx="1"/>
          </p:nvPr>
        </p:nvSpPr>
        <p:spPr>
          <a:xfrm>
            <a:off x="28575" y="1484313"/>
            <a:ext cx="8964613" cy="5013325"/>
          </a:xfrm>
        </p:spPr>
        <p:txBody>
          <a:bodyPr/>
          <a:lstStyle/>
          <a:p>
            <a:pPr>
              <a:defRPr/>
            </a:pPr>
            <a:endParaRPr lang="lt-LT" sz="1800" b="1" dirty="0"/>
          </a:p>
          <a:p>
            <a:pPr>
              <a:defRPr/>
            </a:pPr>
            <a:r>
              <a:rPr lang="lt-LT" sz="1800" b="1" dirty="0"/>
              <a:t>Apmokamos tik tos išlaidos, kurios yra patirtos projekto vykdytojo, partnerio (-</a:t>
            </a:r>
            <a:r>
              <a:rPr lang="lt-LT" sz="1800" b="1" dirty="0" err="1"/>
              <a:t>ių</a:t>
            </a:r>
            <a:r>
              <a:rPr lang="lt-LT" sz="1800" b="1" dirty="0"/>
              <a:t>) ar projekto veiklų dalyvio (-</a:t>
            </a:r>
            <a:r>
              <a:rPr lang="lt-LT" sz="1800" b="1" dirty="0" err="1"/>
              <a:t>ių</a:t>
            </a:r>
            <a:r>
              <a:rPr lang="lt-LT" sz="1800" b="1" dirty="0"/>
              <a:t>) </a:t>
            </a:r>
            <a:r>
              <a:rPr lang="lt-LT" sz="1800" dirty="0"/>
              <a:t>(</a:t>
            </a:r>
            <a:r>
              <a:rPr lang="lt-LT" sz="1800" i="1" dirty="0"/>
              <a:t>kai projekto veiklų dalyvis patiria kelionės, maitinimo, skiepijimo, sveikatos pažymos gavimo ir (ar) pan. išlaidas)</a:t>
            </a:r>
          </a:p>
          <a:p>
            <a:pPr marL="0" indent="0">
              <a:buFont typeface="Arial" panose="020B0604020202020204" pitchFamily="34" charset="0"/>
              <a:buNone/>
              <a:defRPr/>
            </a:pPr>
            <a:endParaRPr lang="lt-LT" sz="1800" b="1" i="1" dirty="0">
              <a:solidFill>
                <a:srgbClr val="FF0000"/>
              </a:solidFill>
            </a:endParaRPr>
          </a:p>
          <a:p>
            <a:pPr>
              <a:defRPr/>
            </a:pPr>
            <a:r>
              <a:rPr lang="lt-LT" sz="1800" dirty="0"/>
              <a:t>Kai projekte vykdomos </a:t>
            </a:r>
            <a:r>
              <a:rPr lang="lt-LT" sz="1800" b="1" dirty="0"/>
              <a:t>socialinės atskirties mažinimo veiklos</a:t>
            </a:r>
            <a:r>
              <a:rPr lang="lt-LT" sz="1800" dirty="0"/>
              <a:t>, </a:t>
            </a:r>
            <a:r>
              <a:rPr lang="lt-LT" sz="1800" b="1" dirty="0"/>
              <a:t>vienam projekto veiklų dalyviui vidutiniškai </a:t>
            </a:r>
            <a:r>
              <a:rPr lang="lt-LT" sz="1800" dirty="0"/>
              <a:t>tenkanti nurodytoms veikloms vykdyti </a:t>
            </a:r>
            <a:r>
              <a:rPr lang="lt-LT" sz="1800" b="1" dirty="0"/>
              <a:t>skiriamo finansavimo </a:t>
            </a:r>
            <a:r>
              <a:rPr lang="lt-LT" sz="1800" dirty="0"/>
              <a:t>lėšų suma </a:t>
            </a:r>
            <a:r>
              <a:rPr lang="lt-LT" sz="1800" b="1" dirty="0"/>
              <a:t>gali sudaryti ne daugiau kaip 3000 eurų</a:t>
            </a:r>
            <a:r>
              <a:rPr lang="lt-LT" sz="1800" dirty="0"/>
              <a:t>.</a:t>
            </a:r>
          </a:p>
          <a:p>
            <a:pPr marL="0" indent="0">
              <a:buFont typeface="Arial" panose="020B0604020202020204" pitchFamily="34" charset="0"/>
              <a:buNone/>
              <a:defRPr/>
            </a:pPr>
            <a:endParaRPr lang="lt-LT" sz="1800" dirty="0"/>
          </a:p>
          <a:p>
            <a:pPr>
              <a:defRPr/>
            </a:pPr>
            <a:r>
              <a:rPr lang="lt-LT" sz="1800" dirty="0"/>
              <a:t>Kai projekte vykdomos </a:t>
            </a:r>
            <a:r>
              <a:rPr lang="lt-LT" sz="1800" b="1" dirty="0"/>
              <a:t>užimtumui didinti skirtos veiklos ir (ar) gyventojų skatinimo pradėti verslą veiklo</a:t>
            </a:r>
            <a:r>
              <a:rPr lang="lt-LT" sz="1800" dirty="0"/>
              <a:t>s, </a:t>
            </a:r>
            <a:r>
              <a:rPr lang="lt-LT" sz="1800" b="1" dirty="0"/>
              <a:t>vienam projekto veiklų dalyviui vidutiniškai</a:t>
            </a:r>
            <a:r>
              <a:rPr lang="lt-LT" sz="1800" b="1" i="1" dirty="0"/>
              <a:t> </a:t>
            </a:r>
            <a:r>
              <a:rPr lang="lt-LT" sz="1800" dirty="0"/>
              <a:t>nurodytoms veikloms vykdyti  </a:t>
            </a:r>
            <a:r>
              <a:rPr lang="lt-LT" sz="1800" b="1" dirty="0"/>
              <a:t>skiriamo finansavimo lėšų suma</a:t>
            </a:r>
            <a:r>
              <a:rPr lang="lt-LT" sz="1800" dirty="0"/>
              <a:t> gali </a:t>
            </a:r>
            <a:r>
              <a:rPr lang="lt-LT" sz="1800" b="1" dirty="0"/>
              <a:t>sudaryti ne daugiau kaip 2000 eurų.</a:t>
            </a:r>
          </a:p>
          <a:p>
            <a:pPr>
              <a:defRPr/>
            </a:pPr>
            <a:endParaRPr lang="lt-LT" sz="1800" b="1" dirty="0">
              <a:solidFill>
                <a:srgbClr val="FF0000"/>
              </a:solidFill>
            </a:endParaRPr>
          </a:p>
          <a:p>
            <a:pPr marL="0" indent="0">
              <a:buFont typeface="Arial" panose="020B0604020202020204" pitchFamily="34" charset="0"/>
              <a:buNone/>
              <a:defRPr/>
            </a:pPr>
            <a:endParaRPr lang="lt-LT"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lt-LT" altLang="lt-LT" smtClean="0"/>
              <a:t>Remiamos veiklos, tikslinės grupės, tinkamos ir netinkamos išlaidos, kt. reikalavimai</a:t>
            </a:r>
          </a:p>
          <a:p>
            <a:r>
              <a:rPr lang="lt-LT" altLang="lt-LT" smtClean="0"/>
              <a:t>Projektinių pasiūlymų teikimas, vertinimas ir atranka</a:t>
            </a:r>
          </a:p>
          <a:p>
            <a:r>
              <a:rPr lang="lt-LT" altLang="lt-LT" smtClean="0"/>
              <a:t>VVG valdybos funkcijos </a:t>
            </a:r>
          </a:p>
          <a:p>
            <a:endParaRPr lang="en-US" altLang="lt-LT" smtClean="0"/>
          </a:p>
        </p:txBody>
      </p:sp>
      <p:sp>
        <p:nvSpPr>
          <p:cNvPr id="3" name="Title 2"/>
          <p:cNvSpPr>
            <a:spLocks noGrp="1"/>
          </p:cNvSpPr>
          <p:nvPr>
            <p:ph type="title"/>
          </p:nvPr>
        </p:nvSpPr>
        <p:spPr/>
        <p:txBody>
          <a:bodyPr/>
          <a:lstStyle/>
          <a:p>
            <a:pPr>
              <a:defRPr/>
            </a:pPr>
            <a:r>
              <a:rPr lang="lt-LT" dirty="0" smtClean="0"/>
              <a:t>Darbotvarkė</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2919" y="476672"/>
            <a:ext cx="8229600" cy="647700"/>
          </a:xfrm>
        </p:spPr>
        <p:txBody>
          <a:bodyPr>
            <a:normAutofit fontScale="90000"/>
          </a:bodyPr>
          <a:lstStyle/>
          <a:p>
            <a:pPr>
              <a:defRPr/>
            </a:pPr>
            <a:r>
              <a:rPr lang="en-US" altLang="lt-LT" dirty="0" smtClean="0"/>
              <a:t>PROJEKT</a:t>
            </a:r>
            <a:r>
              <a:rPr lang="lt-LT" altLang="lt-LT" dirty="0" smtClean="0"/>
              <a:t>Ų FINANSAVIMO REIKALAVIMAI (III)</a:t>
            </a:r>
          </a:p>
        </p:txBody>
      </p:sp>
      <p:sp>
        <p:nvSpPr>
          <p:cNvPr id="31747" name="Content Placeholder 2"/>
          <p:cNvSpPr>
            <a:spLocks noGrp="1"/>
          </p:cNvSpPr>
          <p:nvPr>
            <p:ph idx="1"/>
          </p:nvPr>
        </p:nvSpPr>
        <p:spPr>
          <a:xfrm>
            <a:off x="250825" y="1773238"/>
            <a:ext cx="8713788" cy="4176712"/>
          </a:xfrm>
        </p:spPr>
        <p:txBody>
          <a:bodyPr/>
          <a:lstStyle/>
          <a:p>
            <a:pPr marL="0" indent="0">
              <a:buFont typeface="Arial" panose="020B0604020202020204" pitchFamily="34" charset="0"/>
              <a:buNone/>
              <a:defRPr/>
            </a:pPr>
            <a:r>
              <a:rPr lang="lt-LT" sz="2000" dirty="0"/>
              <a:t>    Kiekvieno projekto veiklų dalyvio </a:t>
            </a:r>
            <a:r>
              <a:rPr lang="lt-LT" sz="2000" b="1" dirty="0"/>
              <a:t>naujų profesinių ir kitų įgūdžių įgijimo išlaidos finansuojamos</a:t>
            </a:r>
            <a:r>
              <a:rPr lang="lt-LT" sz="2000" dirty="0"/>
              <a:t>:</a:t>
            </a:r>
          </a:p>
          <a:p>
            <a:pPr>
              <a:defRPr/>
            </a:pPr>
            <a:r>
              <a:rPr lang="lt-LT" sz="2000" dirty="0"/>
              <a:t>vykdant </a:t>
            </a:r>
            <a:r>
              <a:rPr lang="lt-LT" sz="2000" b="1" dirty="0"/>
              <a:t>neformaliojo švietimo </a:t>
            </a:r>
            <a:r>
              <a:rPr lang="lt-LT" sz="2000" dirty="0"/>
              <a:t>(</a:t>
            </a:r>
            <a:r>
              <a:rPr lang="lt-LT" sz="2000" i="1" dirty="0"/>
              <a:t>išskyrus neformaliojo profesinio mokymo, organizuojamo pameistrystės forma</a:t>
            </a:r>
            <a:r>
              <a:rPr lang="lt-LT" sz="2000" dirty="0"/>
              <a:t>) veiklas, </a:t>
            </a:r>
            <a:r>
              <a:rPr lang="lt-LT" sz="2000" b="1" dirty="0"/>
              <a:t>ne ilgesnį kaip 3 mėnesių laikotarpį</a:t>
            </a:r>
            <a:r>
              <a:rPr lang="lt-LT" sz="2000" dirty="0"/>
              <a:t>;</a:t>
            </a:r>
          </a:p>
          <a:p>
            <a:pPr>
              <a:defRPr/>
            </a:pPr>
            <a:r>
              <a:rPr lang="lt-LT" sz="2000" dirty="0"/>
              <a:t>vykdant </a:t>
            </a:r>
            <a:r>
              <a:rPr lang="lt-LT" sz="2000" b="1" dirty="0"/>
              <a:t>neformaliojo profesinio mokymo, organizuojamo pameistrystės forma</a:t>
            </a:r>
            <a:r>
              <a:rPr lang="lt-LT" sz="2000" dirty="0"/>
              <a:t>, veiklą </a:t>
            </a:r>
            <a:r>
              <a:rPr lang="lt-LT" sz="2000" i="1" dirty="0"/>
              <a:t>ne ilgesnį kaip 6 mėnesių laikotarpį</a:t>
            </a:r>
            <a:r>
              <a:rPr lang="lt-LT" sz="2000" dirty="0"/>
              <a:t>;</a:t>
            </a:r>
          </a:p>
          <a:p>
            <a:pPr>
              <a:defRPr/>
            </a:pPr>
            <a:r>
              <a:rPr lang="lt-LT" sz="2000" dirty="0"/>
              <a:t>vykdant </a:t>
            </a:r>
            <a:r>
              <a:rPr lang="lt-LT" sz="2000" b="1" dirty="0"/>
              <a:t>savanorišką veiklą</a:t>
            </a:r>
            <a:r>
              <a:rPr lang="lt-LT" sz="2000" dirty="0"/>
              <a:t>, </a:t>
            </a:r>
            <a:r>
              <a:rPr lang="lt-LT" sz="2000" b="1" dirty="0"/>
              <a:t>ne ilgesnį kaip 12 mėnesių laikotarpį</a:t>
            </a:r>
            <a:r>
              <a:rPr lang="lt-LT" sz="2000" dirty="0"/>
              <a:t>;</a:t>
            </a:r>
          </a:p>
          <a:p>
            <a:pPr>
              <a:defRPr/>
            </a:pPr>
            <a:r>
              <a:rPr lang="lt-LT" sz="2000" dirty="0"/>
              <a:t>vykdant </a:t>
            </a:r>
            <a:r>
              <a:rPr lang="lt-LT" sz="2000" i="1" dirty="0"/>
              <a:t>praktinių darbo įgūdžių įgijimo, ugdymo darbo vietoj</a:t>
            </a:r>
            <a:r>
              <a:rPr lang="lt-LT" sz="2000" dirty="0"/>
              <a:t>e veiklą, </a:t>
            </a:r>
            <a:r>
              <a:rPr lang="lt-LT" sz="2000" b="1" dirty="0"/>
              <a:t>ne ilgesnį kaip 3 mėnesių laikotarpį.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28625" y="1196975"/>
            <a:ext cx="8229600" cy="647700"/>
          </a:xfrm>
        </p:spPr>
        <p:txBody>
          <a:bodyPr>
            <a:normAutofit fontScale="90000"/>
          </a:bodyPr>
          <a:lstStyle/>
          <a:p>
            <a:pPr>
              <a:defRPr/>
            </a:pPr>
            <a:r>
              <a:rPr lang="en-US" altLang="lt-LT" smtClean="0"/>
              <a:t>PROJEKT</a:t>
            </a:r>
            <a:r>
              <a:rPr lang="lt-LT" altLang="lt-LT" smtClean="0"/>
              <a:t>Ų FINANSAVIMO REIKALAVIMAI (IV)</a:t>
            </a:r>
          </a:p>
        </p:txBody>
      </p:sp>
      <p:sp>
        <p:nvSpPr>
          <p:cNvPr id="31747" name="Content Placeholder 2"/>
          <p:cNvSpPr>
            <a:spLocks noGrp="1"/>
          </p:cNvSpPr>
          <p:nvPr>
            <p:ph idx="1"/>
          </p:nvPr>
        </p:nvSpPr>
        <p:spPr>
          <a:xfrm>
            <a:off x="250825" y="1916113"/>
            <a:ext cx="8713788" cy="4176712"/>
          </a:xfrm>
        </p:spPr>
        <p:txBody>
          <a:bodyPr/>
          <a:lstStyle/>
          <a:p>
            <a:pPr marL="0" indent="0">
              <a:buFont typeface="Arial" panose="020B0604020202020204" pitchFamily="34" charset="0"/>
              <a:buNone/>
              <a:defRPr/>
            </a:pPr>
            <a:endParaRPr lang="lt-LT" dirty="0"/>
          </a:p>
          <a:p>
            <a:pPr marL="0" indent="0">
              <a:buFont typeface="Arial" panose="020B0604020202020204" pitchFamily="34" charset="0"/>
              <a:buNone/>
              <a:defRPr/>
            </a:pPr>
            <a:r>
              <a:rPr lang="lt-LT" dirty="0"/>
              <a:t> Kai projekte </a:t>
            </a:r>
            <a:r>
              <a:rPr lang="lt-LT" sz="1800" dirty="0"/>
              <a:t>vykdomos pagalbos verslo pradžiai teikimo veiklos:</a:t>
            </a:r>
          </a:p>
          <a:p>
            <a:pPr>
              <a:defRPr/>
            </a:pPr>
            <a:r>
              <a:rPr lang="lt-LT" sz="1800" b="1" dirty="0"/>
              <a:t>vienam jauno verslo subjektui </a:t>
            </a:r>
            <a:r>
              <a:rPr lang="lt-LT" sz="1800" dirty="0"/>
              <a:t>tenkanti </a:t>
            </a:r>
            <a:r>
              <a:rPr lang="lt-LT" sz="1800" b="1" dirty="0"/>
              <a:t>skiriamo finansavimo </a:t>
            </a:r>
            <a:r>
              <a:rPr lang="lt-LT" sz="1800" dirty="0"/>
              <a:t>lėšų suma gali sudaryti </a:t>
            </a:r>
            <a:r>
              <a:rPr lang="lt-LT" sz="1800" b="1" dirty="0"/>
              <a:t>ne daugiau kaip 12 000 eurų</a:t>
            </a:r>
            <a:r>
              <a:rPr lang="lt-LT" sz="1800" dirty="0"/>
              <a:t>;</a:t>
            </a:r>
          </a:p>
          <a:p>
            <a:pPr>
              <a:defRPr/>
            </a:pPr>
            <a:r>
              <a:rPr lang="lt-LT" sz="1800" b="1" dirty="0"/>
              <a:t>pagalba jauno verslo subjektui </a:t>
            </a:r>
            <a:r>
              <a:rPr lang="lt-LT" sz="1800" dirty="0"/>
              <a:t>gali būti </a:t>
            </a:r>
            <a:r>
              <a:rPr lang="lt-LT" sz="1800" b="1" dirty="0"/>
              <a:t>teikiama iki dviejų metų nuo jaunojo verslo subjekto veiklos pradžios. </a:t>
            </a:r>
          </a:p>
          <a:p>
            <a:pPr marL="0" indent="0">
              <a:buFont typeface="Arial" panose="020B0604020202020204" pitchFamily="34" charset="0"/>
              <a:buNone/>
              <a:defRPr/>
            </a:pPr>
            <a:endParaRPr lang="lt-LT" sz="1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21481" y="476672"/>
            <a:ext cx="8229600" cy="647700"/>
          </a:xfrm>
        </p:spPr>
        <p:txBody>
          <a:bodyPr/>
          <a:lstStyle/>
          <a:p>
            <a:pPr>
              <a:defRPr/>
            </a:pPr>
            <a:r>
              <a:rPr lang="lt-LT" altLang="lt-LT" sz="3600" smtClean="0"/>
              <a:t>TINKAMOS FINANSUOTI IŠLAIDOS (I)</a:t>
            </a:r>
          </a:p>
        </p:txBody>
      </p:sp>
      <p:sp>
        <p:nvSpPr>
          <p:cNvPr id="40963" name="Content Placeholder 2"/>
          <p:cNvSpPr>
            <a:spLocks noGrp="1"/>
          </p:cNvSpPr>
          <p:nvPr>
            <p:ph idx="1"/>
          </p:nvPr>
        </p:nvSpPr>
        <p:spPr>
          <a:xfrm>
            <a:off x="107950" y="1844675"/>
            <a:ext cx="8856663" cy="4824413"/>
          </a:xfrm>
        </p:spPr>
        <p:txBody>
          <a:bodyPr/>
          <a:lstStyle/>
          <a:p>
            <a:pPr marL="0" indent="0">
              <a:buFont typeface="Arial" charset="0"/>
              <a:buNone/>
            </a:pPr>
            <a:endParaRPr lang="lt-LT" altLang="lt-LT" smtClean="0"/>
          </a:p>
          <a:p>
            <a:pPr marL="0" indent="0">
              <a:buFont typeface="Arial" charset="0"/>
              <a:buNone/>
            </a:pPr>
            <a:endParaRPr lang="lt-LT" altLang="lt-LT" smtClean="0"/>
          </a:p>
        </p:txBody>
      </p:sp>
      <p:graphicFrame>
        <p:nvGraphicFramePr>
          <p:cNvPr id="2" name="Lentelė 1"/>
          <p:cNvGraphicFramePr>
            <a:graphicFrameLocks noGrp="1"/>
          </p:cNvGraphicFramePr>
          <p:nvPr/>
        </p:nvGraphicFramePr>
        <p:xfrm>
          <a:off x="250825" y="1819275"/>
          <a:ext cx="8713788" cy="4418013"/>
        </p:xfrm>
        <a:graphic>
          <a:graphicData uri="http://schemas.openxmlformats.org/drawingml/2006/table">
            <a:tbl>
              <a:tblPr firstRow="1" bandRow="1">
                <a:tableStyleId>{F5AB1C69-6EDB-4FF4-983F-18BD219EF322}</a:tableStyleId>
              </a:tblPr>
              <a:tblGrid>
                <a:gridCol w="2904596">
                  <a:extLst>
                    <a:ext uri="{9D8B030D-6E8A-4147-A177-3AD203B41FA5}"/>
                  </a:extLst>
                </a:gridCol>
                <a:gridCol w="3768125">
                  <a:extLst>
                    <a:ext uri="{9D8B030D-6E8A-4147-A177-3AD203B41FA5}"/>
                  </a:extLst>
                </a:gridCol>
                <a:gridCol w="2041067">
                  <a:extLst>
                    <a:ext uri="{9D8B030D-6E8A-4147-A177-3AD203B41FA5}"/>
                  </a:extLst>
                </a:gridCol>
              </a:tblGrid>
              <a:tr h="592106">
                <a:tc rowSpan="2">
                  <a:txBody>
                    <a:bodyPr/>
                    <a:lstStyle/>
                    <a:p>
                      <a:pPr algn="ctr"/>
                      <a:r>
                        <a:rPr lang="lt-LT" sz="1800" dirty="0"/>
                        <a:t>Išlaidų kategorija</a:t>
                      </a:r>
                      <a:endParaRPr lang="lt-LT" sz="1800" b="1" dirty="0"/>
                    </a:p>
                  </a:txBody>
                  <a:tcPr marL="91449" marR="91449"/>
                </a:tc>
                <a:tc gridSpan="2">
                  <a:txBody>
                    <a:bodyPr/>
                    <a:lstStyle/>
                    <a:p>
                      <a:pPr algn="ctr"/>
                      <a:r>
                        <a:rPr lang="lt-LT" sz="1800" dirty="0"/>
                        <a:t>Reikalavimai ir paaiškinimai</a:t>
                      </a:r>
                      <a:endParaRPr lang="lt-LT" sz="1800" b="1" dirty="0"/>
                    </a:p>
                  </a:txBody>
                  <a:tcPr marL="91449" marR="91449"/>
                </a:tc>
                <a:tc hMerge="1">
                  <a:txBody>
                    <a:bodyPr/>
                    <a:lstStyle/>
                    <a:p>
                      <a:endParaRPr lang="lt-LT" dirty="0"/>
                    </a:p>
                  </a:txBody>
                  <a:tcPr/>
                </a:tc>
                <a:extLst>
                  <a:ext uri="{0D108BD9-81ED-4DB2-BD59-A6C34878D82A}"/>
                </a:extLst>
              </a:tr>
              <a:tr h="506601">
                <a:tc vMerge="1">
                  <a:txBody>
                    <a:bodyPr/>
                    <a:lstStyle/>
                    <a:p>
                      <a:endParaRPr lang="lt-LT" dirty="0"/>
                    </a:p>
                  </a:txBody>
                  <a:tcPr/>
                </a:tc>
                <a:tc>
                  <a:txBody>
                    <a:bodyPr/>
                    <a:lstStyle/>
                    <a:p>
                      <a:pPr algn="ctr"/>
                      <a:r>
                        <a:rPr lang="lt-LT" sz="1800" b="1" dirty="0">
                          <a:solidFill>
                            <a:schemeClr val="bg1"/>
                          </a:solidFill>
                        </a:rPr>
                        <a:t>Išlaidos</a:t>
                      </a:r>
                    </a:p>
                  </a:txBody>
                  <a:tcPr marL="91449" marR="91449">
                    <a:solidFill>
                      <a:schemeClr val="accent3"/>
                    </a:solidFill>
                  </a:tcPr>
                </a:tc>
                <a:tc>
                  <a:txBody>
                    <a:bodyPr/>
                    <a:lstStyle/>
                    <a:p>
                      <a:pPr algn="ctr"/>
                      <a:r>
                        <a:rPr lang="lt-LT" sz="1800" b="1" dirty="0">
                          <a:solidFill>
                            <a:schemeClr val="bg1"/>
                          </a:solidFill>
                        </a:rPr>
                        <a:t>Išlaidų ribojimas</a:t>
                      </a:r>
                    </a:p>
                  </a:txBody>
                  <a:tcPr marL="91449" marR="91449">
                    <a:solidFill>
                      <a:schemeClr val="accent3"/>
                    </a:solidFill>
                  </a:tcPr>
                </a:tc>
                <a:extLst>
                  <a:ext uri="{0D108BD9-81ED-4DB2-BD59-A6C34878D82A}"/>
                </a:extLst>
              </a:tr>
              <a:tr h="1487966">
                <a:tc>
                  <a:txBody>
                    <a:bodyPr/>
                    <a:lstStyle/>
                    <a:p>
                      <a:r>
                        <a:rPr lang="lt-LT" sz="1800" dirty="0"/>
                        <a:t>Nekilnojamas turtas</a:t>
                      </a:r>
                    </a:p>
                  </a:txBody>
                  <a:tcPr marL="91449" marR="91449"/>
                </a:tc>
                <a:tc>
                  <a:txBody>
                    <a:bodyPr/>
                    <a:lstStyle/>
                    <a:p>
                      <a:r>
                        <a:rPr lang="lt-LT" sz="1800" dirty="0"/>
                        <a:t>Veikloms vykdyti reikalingas nekilnojamas turtas (valdomas vykdytojo, partnerio), jo rinkos vertės nustatymo išlaidos;</a:t>
                      </a:r>
                    </a:p>
                  </a:txBody>
                  <a:tcPr marL="91449" marR="91449"/>
                </a:tc>
                <a:tc rowSpan="2">
                  <a:txBody>
                    <a:bodyPr/>
                    <a:lstStyle/>
                    <a:p>
                      <a:r>
                        <a:rPr lang="lt-LT" sz="1800" dirty="0"/>
                        <a:t>Ne daugiau 10 proc. visų projekto tinkamų finansuoti išlaidų</a:t>
                      </a:r>
                    </a:p>
                  </a:txBody>
                  <a:tcPr marL="91449" marR="91449"/>
                </a:tc>
                <a:extLst>
                  <a:ext uri="{0D108BD9-81ED-4DB2-BD59-A6C34878D82A}"/>
                </a:extLst>
              </a:tr>
              <a:tr h="1831341">
                <a:tc>
                  <a:txBody>
                    <a:bodyPr/>
                    <a:lstStyle/>
                    <a:p>
                      <a:r>
                        <a:rPr lang="lt-LT" sz="1800" dirty="0"/>
                        <a:t>Statyba, remontas, kt. darbai</a:t>
                      </a:r>
                    </a:p>
                  </a:txBody>
                  <a:tcPr marL="91449" marR="91449"/>
                </a:tc>
                <a:tc>
                  <a:txBody>
                    <a:bodyPr/>
                    <a:lstStyle/>
                    <a:p>
                      <a:r>
                        <a:rPr lang="lt-LT" sz="1800" dirty="0"/>
                        <a:t>Patalpų paprastasis remontas (kai tai  reikalinga </a:t>
                      </a:r>
                      <a:r>
                        <a:rPr lang="lt-LT" sz="1800" dirty="0" err="1"/>
                        <a:t>soc</a:t>
                      </a:r>
                      <a:r>
                        <a:rPr lang="lt-LT" sz="1800" dirty="0"/>
                        <a:t>. ir kt. paslaugų socialinės atskirties gyventojams  teikimui ar pagalbos verslo pradžiai teikimui)</a:t>
                      </a:r>
                    </a:p>
                  </a:txBody>
                  <a:tcPr marL="91449" marR="91449"/>
                </a:tc>
                <a:tc vMerge="1">
                  <a:txBody>
                    <a:bodyPr/>
                    <a:lstStyle/>
                    <a:p>
                      <a:endParaRPr lang="lt-LT" dirty="0"/>
                    </a:p>
                  </a:txBody>
                  <a:tcPr/>
                </a:tc>
                <a:extLst>
                  <a:ext uri="{0D108BD9-81ED-4DB2-BD59-A6C34878D82A}"/>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92919" y="332656"/>
            <a:ext cx="8229600" cy="647700"/>
          </a:xfrm>
        </p:spPr>
        <p:txBody>
          <a:bodyPr>
            <a:noAutofit/>
          </a:bodyPr>
          <a:lstStyle/>
          <a:p>
            <a:pPr>
              <a:defRPr/>
            </a:pPr>
            <a:r>
              <a:rPr lang="lt-LT" altLang="lt-LT" sz="3200" dirty="0" smtClean="0"/>
              <a:t>TINKAMOS FINANSUOTI IŠLAIDOS (II)</a:t>
            </a:r>
          </a:p>
        </p:txBody>
      </p:sp>
      <p:sp>
        <p:nvSpPr>
          <p:cNvPr id="41987" name="Content Placeholder 2"/>
          <p:cNvSpPr>
            <a:spLocks noGrp="1"/>
          </p:cNvSpPr>
          <p:nvPr>
            <p:ph idx="1"/>
          </p:nvPr>
        </p:nvSpPr>
        <p:spPr>
          <a:xfrm>
            <a:off x="107950" y="1844675"/>
            <a:ext cx="8856663" cy="4824413"/>
          </a:xfrm>
        </p:spPr>
        <p:txBody>
          <a:bodyPr/>
          <a:lstStyle/>
          <a:p>
            <a:pPr marL="0" indent="0">
              <a:buFont typeface="Arial" charset="0"/>
              <a:buNone/>
            </a:pPr>
            <a:endParaRPr lang="lt-LT" altLang="lt-LT" smtClean="0"/>
          </a:p>
          <a:p>
            <a:pPr marL="0" indent="0">
              <a:buFont typeface="Arial" charset="0"/>
              <a:buNone/>
            </a:pPr>
            <a:endParaRPr lang="lt-LT" altLang="lt-LT" smtClean="0"/>
          </a:p>
        </p:txBody>
      </p:sp>
      <p:graphicFrame>
        <p:nvGraphicFramePr>
          <p:cNvPr id="2" name="Lentelė 1"/>
          <p:cNvGraphicFramePr>
            <a:graphicFrameLocks noGrp="1"/>
          </p:cNvGraphicFramePr>
          <p:nvPr/>
        </p:nvGraphicFramePr>
        <p:xfrm>
          <a:off x="179388" y="1268413"/>
          <a:ext cx="8713787" cy="5030787"/>
        </p:xfrm>
        <a:graphic>
          <a:graphicData uri="http://schemas.openxmlformats.org/drawingml/2006/table">
            <a:tbl>
              <a:tblPr firstRow="1" bandRow="1">
                <a:tableStyleId>{F5AB1C69-6EDB-4FF4-983F-18BD219EF322}</a:tableStyleId>
              </a:tblPr>
              <a:tblGrid>
                <a:gridCol w="2232459">
                  <a:extLst>
                    <a:ext uri="{9D8B030D-6E8A-4147-A177-3AD203B41FA5}"/>
                  </a:extLst>
                </a:gridCol>
                <a:gridCol w="4440261">
                  <a:extLst>
                    <a:ext uri="{9D8B030D-6E8A-4147-A177-3AD203B41FA5}"/>
                  </a:extLst>
                </a:gridCol>
                <a:gridCol w="2041067">
                  <a:extLst>
                    <a:ext uri="{9D8B030D-6E8A-4147-A177-3AD203B41FA5}"/>
                  </a:extLst>
                </a:gridCol>
              </a:tblGrid>
              <a:tr h="592125">
                <a:tc rowSpan="2">
                  <a:txBody>
                    <a:bodyPr/>
                    <a:lstStyle/>
                    <a:p>
                      <a:pPr algn="ctr"/>
                      <a:r>
                        <a:rPr lang="lt-LT" sz="1800" dirty="0"/>
                        <a:t>Išlaidų kategorija</a:t>
                      </a:r>
                      <a:endParaRPr lang="lt-LT" sz="1800" b="1" dirty="0"/>
                    </a:p>
                  </a:txBody>
                  <a:tcPr marL="91449" marR="91449" marT="45721" marB="45721"/>
                </a:tc>
                <a:tc gridSpan="2">
                  <a:txBody>
                    <a:bodyPr/>
                    <a:lstStyle/>
                    <a:p>
                      <a:pPr algn="ctr"/>
                      <a:r>
                        <a:rPr lang="lt-LT" sz="1800" dirty="0"/>
                        <a:t>Reikalavimai ir paaiškinimai</a:t>
                      </a:r>
                      <a:endParaRPr lang="lt-LT" sz="1800" b="1" dirty="0"/>
                    </a:p>
                  </a:txBody>
                  <a:tcPr marL="91449" marR="91449" marT="45721" marB="45721"/>
                </a:tc>
                <a:tc hMerge="1">
                  <a:txBody>
                    <a:bodyPr/>
                    <a:lstStyle/>
                    <a:p>
                      <a:endParaRPr lang="lt-LT" dirty="0"/>
                    </a:p>
                  </a:txBody>
                  <a:tcPr/>
                </a:tc>
                <a:extLst>
                  <a:ext uri="{0D108BD9-81ED-4DB2-BD59-A6C34878D82A}"/>
                </a:extLst>
              </a:tr>
              <a:tr h="506617">
                <a:tc vMerge="1">
                  <a:txBody>
                    <a:bodyPr/>
                    <a:lstStyle/>
                    <a:p>
                      <a:endParaRPr lang="lt-LT" dirty="0"/>
                    </a:p>
                  </a:txBody>
                  <a:tcPr/>
                </a:tc>
                <a:tc>
                  <a:txBody>
                    <a:bodyPr/>
                    <a:lstStyle/>
                    <a:p>
                      <a:pPr algn="ctr"/>
                      <a:r>
                        <a:rPr lang="lt-LT" sz="1800" b="1" dirty="0">
                          <a:solidFill>
                            <a:schemeClr val="bg1"/>
                          </a:solidFill>
                        </a:rPr>
                        <a:t>Išlaidos</a:t>
                      </a:r>
                    </a:p>
                  </a:txBody>
                  <a:tcPr marL="91449" marR="91449" marT="45721" marB="45721">
                    <a:solidFill>
                      <a:schemeClr val="accent3"/>
                    </a:solidFill>
                  </a:tcPr>
                </a:tc>
                <a:tc>
                  <a:txBody>
                    <a:bodyPr/>
                    <a:lstStyle/>
                    <a:p>
                      <a:pPr algn="ctr"/>
                      <a:r>
                        <a:rPr lang="lt-LT" sz="1800" b="1" dirty="0">
                          <a:solidFill>
                            <a:schemeClr val="bg1"/>
                          </a:solidFill>
                        </a:rPr>
                        <a:t>Išlaidų ribojimas</a:t>
                      </a:r>
                    </a:p>
                  </a:txBody>
                  <a:tcPr marL="91449" marR="91449" marT="45721" marB="45721">
                    <a:solidFill>
                      <a:schemeClr val="accent3"/>
                    </a:solidFill>
                  </a:tcPr>
                </a:tc>
                <a:extLst>
                  <a:ext uri="{0D108BD9-81ED-4DB2-BD59-A6C34878D82A}"/>
                </a:extLst>
              </a:tr>
              <a:tr h="3932045">
                <a:tc>
                  <a:txBody>
                    <a:bodyPr/>
                    <a:lstStyle/>
                    <a:p>
                      <a:r>
                        <a:rPr lang="lt-LT" sz="1800" dirty="0"/>
                        <a:t>Įranga, įrenginiai, kitas turtas</a:t>
                      </a:r>
                    </a:p>
                  </a:txBody>
                  <a:tcPr marL="91449" marR="91449" marT="45721" marB="45721"/>
                </a:tc>
                <a:tc>
                  <a:txBody>
                    <a:bodyPr/>
                    <a:lstStyle/>
                    <a:p>
                      <a:r>
                        <a:rPr lang="lt-LT" sz="1800" dirty="0"/>
                        <a:t>Projekto veikloms vykdyti reikalingi baldai, kompiuterinė technika, kita įranga, įrenginiai ir kt. ilgalaikis turtas.</a:t>
                      </a:r>
                    </a:p>
                    <a:p>
                      <a:endParaRPr lang="lt-LT" sz="1800" dirty="0"/>
                    </a:p>
                    <a:p>
                      <a:r>
                        <a:rPr lang="lt-LT" sz="1800" dirty="0"/>
                        <a:t>Tinkama, kai veiklas (ar jų dalį), kurių vykdymui įsigyjama įranga, įgyvendina vykdytojas, partneris, o vykdant įgūdžių įgijimo per savanorišką veiklą ar darbo įgūdžių įgijimo darbp0 vietoje veiklas – ir projekto vykdytoju, partneriu nesanti projekto dalyvius priimanti organizacija.</a:t>
                      </a:r>
                    </a:p>
                  </a:txBody>
                  <a:tcPr marL="91449" marR="91449" marT="45721" marB="45721"/>
                </a:tc>
                <a:tc>
                  <a:txBody>
                    <a:bodyPr/>
                    <a:lstStyle/>
                    <a:p>
                      <a:r>
                        <a:rPr lang="lt-LT" sz="1800" dirty="0"/>
                        <a:t>Ne daugiau 30 proc. visų projekto tinkamų finansuoti išlaidų</a:t>
                      </a:r>
                    </a:p>
                  </a:txBody>
                  <a:tcPr marL="91449" marR="91449" marT="45721" marB="45721"/>
                </a:tc>
                <a:extLst>
                  <a:ext uri="{0D108BD9-81ED-4DB2-BD59-A6C34878D82A}"/>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82612" y="213316"/>
            <a:ext cx="8229600" cy="647700"/>
          </a:xfrm>
        </p:spPr>
        <p:txBody>
          <a:bodyPr>
            <a:noAutofit/>
          </a:bodyPr>
          <a:lstStyle/>
          <a:p>
            <a:pPr>
              <a:defRPr/>
            </a:pPr>
            <a:r>
              <a:rPr lang="lt-LT" altLang="lt-LT" sz="3200" dirty="0" smtClean="0"/>
              <a:t>TINKAMOS FINANSUOTI IŠLAIDOS (III)</a:t>
            </a:r>
          </a:p>
        </p:txBody>
      </p:sp>
      <p:sp>
        <p:nvSpPr>
          <p:cNvPr id="43011" name="Content Placeholder 2"/>
          <p:cNvSpPr>
            <a:spLocks noGrp="1"/>
          </p:cNvSpPr>
          <p:nvPr>
            <p:ph idx="1"/>
          </p:nvPr>
        </p:nvSpPr>
        <p:spPr>
          <a:xfrm>
            <a:off x="107950" y="1844675"/>
            <a:ext cx="8856663" cy="4824413"/>
          </a:xfrm>
        </p:spPr>
        <p:txBody>
          <a:bodyPr/>
          <a:lstStyle/>
          <a:p>
            <a:pPr marL="0" indent="0">
              <a:buFont typeface="Arial" charset="0"/>
              <a:buNone/>
            </a:pPr>
            <a:endParaRPr lang="lt-LT" altLang="lt-LT" smtClean="0"/>
          </a:p>
          <a:p>
            <a:pPr marL="0" indent="0">
              <a:buFont typeface="Arial" charset="0"/>
              <a:buNone/>
            </a:pPr>
            <a:endParaRPr lang="lt-LT" altLang="lt-LT" smtClean="0"/>
          </a:p>
        </p:txBody>
      </p:sp>
      <p:graphicFrame>
        <p:nvGraphicFramePr>
          <p:cNvPr id="2" name="Lentelė 1"/>
          <p:cNvGraphicFramePr>
            <a:graphicFrameLocks noGrp="1"/>
          </p:cNvGraphicFramePr>
          <p:nvPr/>
        </p:nvGraphicFramePr>
        <p:xfrm>
          <a:off x="88900" y="860425"/>
          <a:ext cx="8893175" cy="6132513"/>
        </p:xfrm>
        <a:graphic>
          <a:graphicData uri="http://schemas.openxmlformats.org/drawingml/2006/table">
            <a:tbl>
              <a:tblPr firstRow="1" bandRow="1">
                <a:tableStyleId>{F5AB1C69-6EDB-4FF4-983F-18BD219EF322}</a:tableStyleId>
              </a:tblPr>
              <a:tblGrid>
                <a:gridCol w="1469948">
                  <a:extLst>
                    <a:ext uri="{9D8B030D-6E8A-4147-A177-3AD203B41FA5}"/>
                  </a:extLst>
                </a:gridCol>
                <a:gridCol w="7423227">
                  <a:extLst>
                    <a:ext uri="{9D8B030D-6E8A-4147-A177-3AD203B41FA5}"/>
                  </a:extLst>
                </a:gridCol>
              </a:tblGrid>
              <a:tr h="433974">
                <a:tc rowSpan="2">
                  <a:txBody>
                    <a:bodyPr/>
                    <a:lstStyle/>
                    <a:p>
                      <a:pPr algn="ctr"/>
                      <a:r>
                        <a:rPr lang="lt-LT" sz="1800" dirty="0"/>
                        <a:t>Išlaidų kategorija</a:t>
                      </a:r>
                      <a:endParaRPr lang="lt-LT" sz="1800" b="1" dirty="0"/>
                    </a:p>
                  </a:txBody>
                  <a:tcPr marL="91447" marR="91447" marT="45722" marB="45722"/>
                </a:tc>
                <a:tc>
                  <a:txBody>
                    <a:bodyPr/>
                    <a:lstStyle/>
                    <a:p>
                      <a:pPr algn="ctr"/>
                      <a:r>
                        <a:rPr lang="lt-LT" sz="1800" dirty="0"/>
                        <a:t>Reikalavimai ir paaiškinimai</a:t>
                      </a:r>
                      <a:endParaRPr lang="lt-LT" sz="1800" b="1" dirty="0"/>
                    </a:p>
                  </a:txBody>
                  <a:tcPr marL="91447" marR="91447" marT="45722" marB="45722"/>
                </a:tc>
                <a:extLst>
                  <a:ext uri="{0D108BD9-81ED-4DB2-BD59-A6C34878D82A}"/>
                </a:extLst>
              </a:tr>
              <a:tr h="394524">
                <a:tc vMerge="1">
                  <a:txBody>
                    <a:bodyPr/>
                    <a:lstStyle/>
                    <a:p>
                      <a:endParaRPr lang="lt-LT" dirty="0"/>
                    </a:p>
                  </a:txBody>
                  <a:tcPr/>
                </a:tc>
                <a:tc>
                  <a:txBody>
                    <a:bodyPr/>
                    <a:lstStyle/>
                    <a:p>
                      <a:pPr algn="ctr"/>
                      <a:r>
                        <a:rPr lang="lt-LT" sz="1800" dirty="0">
                          <a:solidFill>
                            <a:schemeClr val="bg1"/>
                          </a:solidFill>
                        </a:rPr>
                        <a:t>Išlaidos</a:t>
                      </a:r>
                      <a:endParaRPr lang="lt-LT" sz="1800" b="1" dirty="0">
                        <a:solidFill>
                          <a:schemeClr val="bg1"/>
                        </a:solidFill>
                      </a:endParaRPr>
                    </a:p>
                  </a:txBody>
                  <a:tcPr marL="91447" marR="91447" marT="45722" marB="45722">
                    <a:solidFill>
                      <a:schemeClr val="accent3"/>
                    </a:solidFill>
                  </a:tcPr>
                </a:tc>
                <a:extLst>
                  <a:ext uri="{0D108BD9-81ED-4DB2-BD59-A6C34878D82A}"/>
                </a:extLst>
              </a:tr>
              <a:tr h="1463177">
                <a:tc rowSpan="4">
                  <a:txBody>
                    <a:bodyPr/>
                    <a:lstStyle/>
                    <a:p>
                      <a:r>
                        <a:rPr lang="lt-LT" sz="1800" dirty="0"/>
                        <a:t>Projekto vykdymas</a:t>
                      </a:r>
                    </a:p>
                  </a:txBody>
                  <a:tcPr marL="91447" marR="91447" marT="45722" marB="45722"/>
                </a:tc>
                <a:tc>
                  <a:txBody>
                    <a:bodyPr/>
                    <a:lstStyle/>
                    <a:p>
                      <a:r>
                        <a:rPr lang="lt-LT" sz="1800" dirty="0"/>
                        <a:t>Projekto veiklas vykdančio personalo </a:t>
                      </a:r>
                      <a:r>
                        <a:rPr lang="lt-LT" sz="1800" i="1" dirty="0"/>
                        <a:t>(projekto vykdytojo, partnerio darbuotojai ir pagal autorines ar paslaugų sutartis dirbantys fiziniai asmenys)</a:t>
                      </a:r>
                      <a:r>
                        <a:rPr lang="lt-LT" sz="1800" dirty="0"/>
                        <a:t> darbo užmokestis (socialinių ir kitų paslaugų </a:t>
                      </a:r>
                      <a:r>
                        <a:rPr lang="lt-LT" sz="1800" dirty="0" err="1"/>
                        <a:t>soc</a:t>
                      </a:r>
                      <a:r>
                        <a:rPr lang="lt-LT" sz="1800" dirty="0"/>
                        <a:t>. atskirtį patiriantiems gyventojams teikimo atveju – tik kaip nuosavas įnašas)</a:t>
                      </a:r>
                    </a:p>
                  </a:txBody>
                  <a:tcPr marL="91447" marR="91447" marT="45722" marB="45722"/>
                </a:tc>
                <a:extLst>
                  <a:ext uri="{0D108BD9-81ED-4DB2-BD59-A6C34878D82A}"/>
                </a:extLst>
              </a:tr>
              <a:tr h="640138">
                <a:tc vMerge="1">
                  <a:txBody>
                    <a:bodyPr/>
                    <a:lstStyle/>
                    <a:p>
                      <a:endParaRPr lang="lt-LT"/>
                    </a:p>
                  </a:txBody>
                  <a:tcPr/>
                </a:tc>
                <a:tc>
                  <a:txBody>
                    <a:bodyPr/>
                    <a:lstStyle/>
                    <a:p>
                      <a:r>
                        <a:rPr lang="lt-LT" sz="1800" dirty="0"/>
                        <a:t>Projekto veiklas vykdančių savanorių savanoriška veikla – nepiniginis įnašas, nustatomas taikant fiksuotąjį įkainį</a:t>
                      </a:r>
                    </a:p>
                  </a:txBody>
                  <a:tcPr marL="91447" marR="91447" marT="45722" marB="45722"/>
                </a:tc>
                <a:extLst>
                  <a:ext uri="{0D108BD9-81ED-4DB2-BD59-A6C34878D82A}"/>
                </a:extLst>
              </a:tr>
              <a:tr h="1463177">
                <a:tc vMerge="1">
                  <a:txBody>
                    <a:bodyPr/>
                    <a:lstStyle/>
                    <a:p>
                      <a:endParaRPr lang="lt-LT" dirty="0"/>
                    </a:p>
                  </a:txBody>
                  <a:tcPr/>
                </a:tc>
                <a:tc>
                  <a:txBody>
                    <a:bodyPr/>
                    <a:lstStyle/>
                    <a:p>
                      <a:r>
                        <a:rPr lang="lt-LT" sz="1800" dirty="0"/>
                        <a:t>Projekto veiklų dalyvių darbo užmokestis, apskaičiuotas ir išmokėtas už darbo laiką, kurio metu darbuotojai dalyvavo projekto veiklose (jei jų darbo užmokestis mokamas ne iš ES ar kt. ES ar tarptautinės finansinės paramos) – tik kaip nuosavas įnašas</a:t>
                      </a:r>
                    </a:p>
                  </a:txBody>
                  <a:tcPr marL="91447" marR="91447" marT="45722" marB="45722"/>
                </a:tc>
                <a:extLst>
                  <a:ext uri="{0D108BD9-81ED-4DB2-BD59-A6C34878D82A}"/>
                </a:extLst>
              </a:tr>
              <a:tr h="1737523">
                <a:tc vMerge="1">
                  <a:txBody>
                    <a:bodyPr/>
                    <a:lstStyle/>
                    <a:p>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t>Projekto veikloms vykdyti reikalingų baldų, įrangos (ir programinės), įrenginių, įrankių nuomos išlaidos </a:t>
                      </a:r>
                      <a:r>
                        <a:rPr lang="lt-LT" sz="1200" dirty="0"/>
                        <a:t>(tinkama, kai veiklas (ar jų dalį), kurių vykdymui įsigyjama įranga, įgyvendina vykdytojas, partneris, o vykdant įgūdžių įgijimo per savanorišką veiklą ar darbo įgūdžių įgijimo darbp0 vietoje veiklas – ir projekto vykdytoju, partneriu nesanti projekto dalyvius priimanti organizacija);</a:t>
                      </a:r>
                      <a:r>
                        <a:rPr lang="lt-LT" sz="1800" dirty="0"/>
                        <a:t> </a:t>
                      </a:r>
                      <a:r>
                        <a:rPr lang="lt-LT" sz="1800" dirty="0" err="1"/>
                        <a:t>nusidėvejimo</a:t>
                      </a:r>
                      <a:r>
                        <a:rPr lang="lt-LT" sz="1800" dirty="0"/>
                        <a:t> išlaidos </a:t>
                      </a:r>
                      <a:r>
                        <a:rPr lang="lt-LT" sz="1200" kern="1200" dirty="0">
                          <a:solidFill>
                            <a:schemeClr val="dk1"/>
                          </a:solidFill>
                          <a:latin typeface="+mn-lt"/>
                          <a:ea typeface="+mn-ea"/>
                          <a:cs typeface="+mn-cs"/>
                        </a:rPr>
                        <a:t>(jei ilgalaikis turtas įsigytas nuosavybėn nuosavomis lėšomis; tinkama, kiek tai susiję su veiklų vykdymu)</a:t>
                      </a:r>
                    </a:p>
                  </a:txBody>
                  <a:tcPr marL="91447" marR="91447" marT="45722" marB="45722"/>
                </a:tc>
                <a:extLst>
                  <a:ext uri="{0D108BD9-81ED-4DB2-BD59-A6C34878D82A}"/>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43668" y="168835"/>
            <a:ext cx="8856663" cy="1152674"/>
          </a:xfrm>
        </p:spPr>
        <p:txBody>
          <a:bodyPr/>
          <a:lstStyle/>
          <a:p>
            <a:pPr algn="ctr">
              <a:defRPr/>
            </a:pPr>
            <a:r>
              <a:rPr lang="lt-LT" altLang="lt-LT" sz="2800" dirty="0" smtClean="0"/>
              <a:t>TINKAMOS FINANSUOTI IŠLAIDOS (IV)</a:t>
            </a:r>
          </a:p>
        </p:txBody>
      </p:sp>
      <p:sp>
        <p:nvSpPr>
          <p:cNvPr id="44035" name="Content Placeholder 2"/>
          <p:cNvSpPr>
            <a:spLocks noGrp="1"/>
          </p:cNvSpPr>
          <p:nvPr>
            <p:ph idx="1"/>
          </p:nvPr>
        </p:nvSpPr>
        <p:spPr>
          <a:xfrm>
            <a:off x="107950" y="1844675"/>
            <a:ext cx="8856663" cy="4824413"/>
          </a:xfrm>
        </p:spPr>
        <p:txBody>
          <a:bodyPr/>
          <a:lstStyle/>
          <a:p>
            <a:pPr marL="0" indent="0">
              <a:buFont typeface="Arial" charset="0"/>
              <a:buNone/>
            </a:pPr>
            <a:endParaRPr lang="lt-LT" altLang="lt-LT" smtClean="0"/>
          </a:p>
          <a:p>
            <a:pPr marL="0" indent="0">
              <a:buFont typeface="Arial" charset="0"/>
              <a:buNone/>
            </a:pPr>
            <a:endParaRPr lang="lt-LT" altLang="lt-LT" smtClean="0"/>
          </a:p>
        </p:txBody>
      </p:sp>
      <p:graphicFrame>
        <p:nvGraphicFramePr>
          <p:cNvPr id="2" name="Lentelė 1"/>
          <p:cNvGraphicFramePr>
            <a:graphicFrameLocks noGrp="1"/>
          </p:cNvGraphicFramePr>
          <p:nvPr/>
        </p:nvGraphicFramePr>
        <p:xfrm>
          <a:off x="0" y="1174750"/>
          <a:ext cx="9144000" cy="6053138"/>
        </p:xfrm>
        <a:graphic>
          <a:graphicData uri="http://schemas.openxmlformats.org/drawingml/2006/table">
            <a:tbl>
              <a:tblPr firstRow="1" bandRow="1">
                <a:tableStyleId>{F5AB1C69-6EDB-4FF4-983F-18BD219EF322}</a:tableStyleId>
              </a:tblPr>
              <a:tblGrid>
                <a:gridCol w="947240">
                  <a:extLst>
                    <a:ext uri="{9D8B030D-6E8A-4147-A177-3AD203B41FA5}"/>
                  </a:extLst>
                </a:gridCol>
                <a:gridCol w="8196760">
                  <a:extLst>
                    <a:ext uri="{9D8B030D-6E8A-4147-A177-3AD203B41FA5}"/>
                  </a:extLst>
                </a:gridCol>
              </a:tblGrid>
              <a:tr h="370020">
                <a:tc rowSpan="2">
                  <a:txBody>
                    <a:bodyPr/>
                    <a:lstStyle/>
                    <a:p>
                      <a:pPr algn="ctr"/>
                      <a:r>
                        <a:rPr lang="lt-LT" sz="1800" dirty="0"/>
                        <a:t>Išlaidų kategorija</a:t>
                      </a:r>
                      <a:endParaRPr lang="lt-LT" sz="1800" b="1" dirty="0"/>
                    </a:p>
                  </a:txBody>
                  <a:tcPr marT="45724" marB="45724"/>
                </a:tc>
                <a:tc>
                  <a:txBody>
                    <a:bodyPr/>
                    <a:lstStyle/>
                    <a:p>
                      <a:pPr algn="ctr"/>
                      <a:r>
                        <a:rPr lang="lt-LT" sz="1800" dirty="0"/>
                        <a:t>Reikalavimai ir paaiškinimai</a:t>
                      </a:r>
                      <a:endParaRPr lang="lt-LT" sz="1800" b="1" dirty="0"/>
                    </a:p>
                  </a:txBody>
                  <a:tcPr marT="45724" marB="45724"/>
                </a:tc>
                <a:extLst>
                  <a:ext uri="{0D108BD9-81ED-4DB2-BD59-A6C34878D82A}"/>
                </a:extLst>
              </a:tr>
              <a:tr h="555031">
                <a:tc vMerge="1">
                  <a:txBody>
                    <a:bodyPr/>
                    <a:lstStyle/>
                    <a:p>
                      <a:endParaRPr lang="lt-LT" dirty="0"/>
                    </a:p>
                  </a:txBody>
                  <a:tcPr/>
                </a:tc>
                <a:tc>
                  <a:txBody>
                    <a:bodyPr/>
                    <a:lstStyle/>
                    <a:p>
                      <a:pPr algn="ctr"/>
                      <a:r>
                        <a:rPr lang="lt-LT" sz="1800" dirty="0">
                          <a:solidFill>
                            <a:schemeClr val="bg1"/>
                          </a:solidFill>
                        </a:rPr>
                        <a:t>Išlaidos</a:t>
                      </a:r>
                      <a:endParaRPr lang="lt-LT" sz="1800" b="1" dirty="0">
                        <a:solidFill>
                          <a:schemeClr val="bg1"/>
                        </a:solidFill>
                      </a:endParaRPr>
                    </a:p>
                  </a:txBody>
                  <a:tcPr marT="45724" marB="45724">
                    <a:solidFill>
                      <a:schemeClr val="accent3"/>
                    </a:solidFill>
                  </a:tcPr>
                </a:tc>
                <a:extLst>
                  <a:ext uri="{0D108BD9-81ED-4DB2-BD59-A6C34878D82A}"/>
                </a:extLst>
              </a:tr>
              <a:tr h="2346951">
                <a:tc rowSpan="4">
                  <a:txBody>
                    <a:bodyPr/>
                    <a:lstStyle/>
                    <a:p>
                      <a:r>
                        <a:rPr lang="lt-LT" sz="1800" dirty="0"/>
                        <a:t>Pro-</a:t>
                      </a:r>
                      <a:r>
                        <a:rPr lang="lt-LT" sz="1800" dirty="0" err="1"/>
                        <a:t>jekto</a:t>
                      </a:r>
                      <a:r>
                        <a:rPr lang="lt-LT" sz="1800" dirty="0"/>
                        <a:t> </a:t>
                      </a:r>
                      <a:r>
                        <a:rPr lang="lt-LT" sz="1800" dirty="0" err="1"/>
                        <a:t>vykdy-mas</a:t>
                      </a:r>
                      <a:endParaRPr lang="lt-LT" sz="1800" dirty="0"/>
                    </a:p>
                  </a:txBody>
                  <a:tcPr marT="45724" marB="45724"/>
                </a:tc>
                <a:tc>
                  <a:txBody>
                    <a:bodyPr/>
                    <a:lstStyle/>
                    <a:p>
                      <a:r>
                        <a:rPr lang="lt-LT" sz="1800" dirty="0"/>
                        <a:t>Projekto veikloms vykdyti reikalingo nekilnojamojo turto nuomos išlaidos </a:t>
                      </a:r>
                      <a:r>
                        <a:rPr lang="lt-LT" sz="1400" kern="1200" dirty="0">
                          <a:solidFill>
                            <a:schemeClr val="dk1"/>
                          </a:solidFill>
                          <a:effectLst/>
                          <a:latin typeface="+mn-lt"/>
                          <a:ea typeface="+mn-ea"/>
                          <a:cs typeface="+mn-cs"/>
                        </a:rPr>
                        <a:t>(</a:t>
                      </a:r>
                      <a:r>
                        <a:rPr lang="lt-LT" sz="1400" i="1" kern="1200" dirty="0">
                          <a:solidFill>
                            <a:schemeClr val="dk1"/>
                          </a:solidFill>
                          <a:effectLst/>
                          <a:latin typeface="+mn-lt"/>
                          <a:ea typeface="+mn-ea"/>
                          <a:cs typeface="+mn-cs"/>
                        </a:rPr>
                        <a:t>j</a:t>
                      </a:r>
                      <a:r>
                        <a:rPr lang="lt-LT" sz="1400" b="1" i="1" kern="1200" dirty="0">
                          <a:solidFill>
                            <a:schemeClr val="dk1"/>
                          </a:solidFill>
                          <a:effectLst/>
                          <a:latin typeface="+mn-lt"/>
                          <a:ea typeface="+mn-ea"/>
                          <a:cs typeface="+mn-cs"/>
                        </a:rPr>
                        <a:t>eigu</a:t>
                      </a:r>
                      <a:r>
                        <a:rPr lang="lt-LT" sz="1400" i="1" dirty="0"/>
                        <a:t>: </a:t>
                      </a:r>
                      <a:r>
                        <a:rPr lang="lt-LT" sz="1400" i="1" kern="1200" dirty="0">
                          <a:solidFill>
                            <a:schemeClr val="dk1"/>
                          </a:solidFill>
                          <a:effectLst/>
                          <a:latin typeface="+mn-lt"/>
                          <a:ea typeface="+mn-ea"/>
                          <a:cs typeface="+mn-cs"/>
                        </a:rPr>
                        <a:t>projekto veiklas (arba jų dalį), kurių vykdymui nuomojamas nekilnojamasis turtas</a:t>
                      </a:r>
                      <a:r>
                        <a:rPr lang="lt-LT" sz="1400" b="1" i="1" kern="1200" dirty="0">
                          <a:solidFill>
                            <a:schemeClr val="dk1"/>
                          </a:solidFill>
                          <a:effectLst/>
                          <a:latin typeface="+mn-lt"/>
                          <a:ea typeface="+mn-ea"/>
                          <a:cs typeface="+mn-cs"/>
                        </a:rPr>
                        <a:t>, įgyvendina pats </a:t>
                      </a:r>
                      <a:r>
                        <a:rPr lang="lt-LT" sz="1400" i="1" kern="1200" dirty="0">
                          <a:solidFill>
                            <a:schemeClr val="dk1"/>
                          </a:solidFill>
                          <a:effectLst/>
                          <a:latin typeface="+mn-lt"/>
                          <a:ea typeface="+mn-ea"/>
                          <a:cs typeface="+mn-cs"/>
                        </a:rPr>
                        <a:t>projekto vykdytojas ir (ar) partneris </a:t>
                      </a:r>
                      <a:r>
                        <a:rPr lang="lt-LT" sz="1400" b="1" i="1" kern="1200" dirty="0">
                          <a:solidFill>
                            <a:schemeClr val="dk1"/>
                          </a:solidFill>
                          <a:effectLst/>
                          <a:latin typeface="+mn-lt"/>
                          <a:ea typeface="+mn-ea"/>
                          <a:cs typeface="+mn-cs"/>
                        </a:rPr>
                        <a:t>ir jei </a:t>
                      </a:r>
                      <a:r>
                        <a:rPr lang="lt-LT" sz="1400" i="1" kern="1200" dirty="0">
                          <a:solidFill>
                            <a:schemeClr val="dk1"/>
                          </a:solidFill>
                          <a:effectLst/>
                          <a:latin typeface="+mn-lt"/>
                          <a:ea typeface="+mn-ea"/>
                          <a:cs typeface="+mn-cs"/>
                        </a:rPr>
                        <a:t>projekto vykdytojas ir (ar) partneris pagrindžia, kad: 1) projekto vykdytojo ar partnerio nuosavybės, patikėjimo ar panaudos teise </a:t>
                      </a:r>
                      <a:r>
                        <a:rPr lang="lt-LT" sz="1400" b="1" i="1" kern="1200" dirty="0">
                          <a:solidFill>
                            <a:schemeClr val="dk1"/>
                          </a:solidFill>
                          <a:effectLst/>
                          <a:latin typeface="+mn-lt"/>
                          <a:ea typeface="+mn-ea"/>
                          <a:cs typeface="+mn-cs"/>
                        </a:rPr>
                        <a:t>valdomų patalpų ploto nepakanka projekto veikloms vykdyti arba </a:t>
                      </a:r>
                      <a:r>
                        <a:rPr lang="lt-LT" sz="1400" i="1" kern="1200" dirty="0">
                          <a:solidFill>
                            <a:schemeClr val="dk1"/>
                          </a:solidFill>
                          <a:effectLst/>
                          <a:latin typeface="+mn-lt"/>
                          <a:ea typeface="+mn-ea"/>
                          <a:cs typeface="+mn-cs"/>
                        </a:rPr>
                        <a:t>projekto vykdytojo ar partnerio nuosavybės, patikėjimo ar panaudos teise </a:t>
                      </a:r>
                      <a:r>
                        <a:rPr lang="lt-LT" sz="1400" b="1" i="1" kern="1200" dirty="0">
                          <a:solidFill>
                            <a:schemeClr val="dk1"/>
                          </a:solidFill>
                          <a:effectLst/>
                          <a:latin typeface="+mn-lt"/>
                          <a:ea typeface="+mn-ea"/>
                          <a:cs typeface="+mn-cs"/>
                        </a:rPr>
                        <a:t>valdomos patalpos dėl numatomų vykdyti projekto veiklų pobūdžio ir šioms veikloms taikomų teisės aktuose nustatytų reikalavimų yra netinkamos</a:t>
                      </a:r>
                      <a:r>
                        <a:rPr lang="lt-LT" sz="1400" i="1" kern="1200" dirty="0">
                          <a:solidFill>
                            <a:schemeClr val="dk1"/>
                          </a:solidFill>
                          <a:effectLst/>
                          <a:latin typeface="+mn-lt"/>
                          <a:ea typeface="+mn-ea"/>
                          <a:cs typeface="+mn-cs"/>
                        </a:rPr>
                        <a:t>;  2) projekto vykdytojas ir partneris, </a:t>
                      </a:r>
                      <a:r>
                        <a:rPr lang="lt-LT" sz="1400" b="1" i="1" kern="1200" dirty="0">
                          <a:solidFill>
                            <a:schemeClr val="dk1"/>
                          </a:solidFill>
                          <a:effectLst/>
                          <a:latin typeface="+mn-lt"/>
                          <a:ea typeface="+mn-ea"/>
                          <a:cs typeface="+mn-cs"/>
                        </a:rPr>
                        <a:t>siekdami įgyti teisę projekto veikloms vykdyti reikalingas patalpas valdyti panaudos ir (ar) patikėjimo teise, ėmėsi visų teisėtų priemonių, </a:t>
                      </a:r>
                      <a:r>
                        <a:rPr lang="lt-LT" sz="1400" b="0" i="1" kern="1200" dirty="0">
                          <a:solidFill>
                            <a:schemeClr val="dk1"/>
                          </a:solidFill>
                          <a:effectLst/>
                          <a:latin typeface="+mn-lt"/>
                          <a:ea typeface="+mn-ea"/>
                          <a:cs typeface="+mn-cs"/>
                        </a:rPr>
                        <a:t>reikalingų tą teisę įgyti</a:t>
                      </a:r>
                      <a:r>
                        <a:rPr lang="lt-LT" sz="1400" b="1" kern="1200" dirty="0">
                          <a:solidFill>
                            <a:schemeClr val="dk1"/>
                          </a:solidFill>
                          <a:effectLst/>
                          <a:latin typeface="+mn-lt"/>
                          <a:ea typeface="+mn-ea"/>
                          <a:cs typeface="+mn-cs"/>
                        </a:rPr>
                        <a:t>)</a:t>
                      </a:r>
                      <a:endParaRPr lang="lt-LT" sz="1400" b="1" dirty="0"/>
                    </a:p>
                  </a:txBody>
                  <a:tcPr marT="45724" marB="45724"/>
                </a:tc>
                <a:extLst>
                  <a:ext uri="{0D108BD9-81ED-4DB2-BD59-A6C34878D82A}"/>
                </a:extLst>
              </a:tr>
              <a:tr h="647536">
                <a:tc vMerge="1">
                  <a:txBody>
                    <a:bodyPr/>
                    <a:lstStyle/>
                    <a:p>
                      <a:endParaRPr lang="lt-LT"/>
                    </a:p>
                  </a:txBody>
                  <a:tcPr/>
                </a:tc>
                <a:tc>
                  <a:txBody>
                    <a:bodyPr/>
                    <a:lstStyle/>
                    <a:p>
                      <a:r>
                        <a:rPr lang="lt-LT" sz="1800" dirty="0"/>
                        <a:t>Projekto veikloms naudojamo ir projekto vykdytojo, partnerio valdomo nekilnojamojo turto eksploatavimo išlaidos </a:t>
                      </a:r>
                      <a:r>
                        <a:rPr lang="lt-LT" sz="1800" i="1" dirty="0"/>
                        <a:t>(</a:t>
                      </a:r>
                      <a:r>
                        <a:rPr lang="lt-LT" sz="1400" i="1" dirty="0"/>
                        <a:t>jei patys vykdo veiklas (ar jų dalį);</a:t>
                      </a:r>
                    </a:p>
                  </a:txBody>
                  <a:tcPr marT="45724" marB="45724"/>
                </a:tc>
                <a:extLst>
                  <a:ext uri="{0D108BD9-81ED-4DB2-BD59-A6C34878D82A}"/>
                </a:extLst>
              </a:tr>
              <a:tr h="1066800">
                <a:tc vMerge="1">
                  <a:txBody>
                    <a:bodyPr/>
                    <a:lstStyle/>
                    <a:p>
                      <a:endParaRPr lang="lt-LT" dirty="0"/>
                    </a:p>
                  </a:txBody>
                  <a:tcPr/>
                </a:tc>
                <a:tc>
                  <a:txBody>
                    <a:bodyPr/>
                    <a:lstStyle/>
                    <a:p>
                      <a:r>
                        <a:rPr lang="lt-LT" sz="1800" dirty="0"/>
                        <a:t>Projekto veikloms vykdyti reikalingų transporto priemonių nuomos ir eksploatavimo išlaidos </a:t>
                      </a:r>
                      <a:r>
                        <a:rPr lang="lt-LT" sz="1400" dirty="0"/>
                        <a:t>(</a:t>
                      </a:r>
                      <a:r>
                        <a:rPr lang="lt-LT" sz="1400" i="1" dirty="0"/>
                        <a:t>tik vykdant socialinės atskirties mažinimo bedarbių ir ekonomiškai neaktyvių asmenų  informavimo, konsultavimo, tarpininkavimo veiklas ir tik tuo atveju, jei vykdo patys</a:t>
                      </a:r>
                      <a:r>
                        <a:rPr lang="lt-LT" sz="1400" dirty="0"/>
                        <a:t>)</a:t>
                      </a:r>
                    </a:p>
                  </a:txBody>
                  <a:tcPr marT="45724" marB="45724"/>
                </a:tc>
                <a:extLst>
                  <a:ext uri="{0D108BD9-81ED-4DB2-BD59-A6C34878D82A}"/>
                </a:extLst>
              </a:tr>
              <a:tr h="1066800">
                <a:tc vMerge="1">
                  <a:txBody>
                    <a:bodyPr/>
                    <a:lstStyle/>
                    <a:p>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t>Projekto veikloms vykdyti reikalingų mokymo priemonių, darbo priemonių, kito trumpalaikio turto įsigijimo ir nuomos išlaidos (</a:t>
                      </a:r>
                      <a:r>
                        <a:rPr lang="lt-LT" sz="1400" i="1" kern="1200" dirty="0">
                          <a:solidFill>
                            <a:schemeClr val="dk1"/>
                          </a:solidFill>
                          <a:latin typeface="+mn-lt"/>
                          <a:ea typeface="+mn-ea"/>
                          <a:cs typeface="+mn-cs"/>
                        </a:rPr>
                        <a:t>išskyrus tikslinėms grupėms išdalinti sunaudojimui skirtų maisto produktų, higienos prekių įsigijimo išlaidos)</a:t>
                      </a:r>
                    </a:p>
                  </a:txBody>
                  <a:tcPr marT="45724" marB="45724"/>
                </a:tc>
                <a:extLst>
                  <a:ext uri="{0D108BD9-81ED-4DB2-BD59-A6C34878D82A}"/>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11175" y="188640"/>
            <a:ext cx="8229600" cy="647700"/>
          </a:xfrm>
        </p:spPr>
        <p:txBody>
          <a:bodyPr>
            <a:noAutofit/>
          </a:bodyPr>
          <a:lstStyle/>
          <a:p>
            <a:pPr>
              <a:defRPr/>
            </a:pPr>
            <a:r>
              <a:rPr lang="lt-LT" altLang="lt-LT" sz="3200" dirty="0" smtClean="0"/>
              <a:t>TINKAMOS FINANSUOTI IŠLAIDOS (V)</a:t>
            </a:r>
          </a:p>
        </p:txBody>
      </p:sp>
      <p:sp>
        <p:nvSpPr>
          <p:cNvPr id="45059" name="Content Placeholder 2"/>
          <p:cNvSpPr>
            <a:spLocks noGrp="1"/>
          </p:cNvSpPr>
          <p:nvPr>
            <p:ph idx="1"/>
          </p:nvPr>
        </p:nvSpPr>
        <p:spPr>
          <a:xfrm>
            <a:off x="107950" y="1844675"/>
            <a:ext cx="8856663" cy="4824413"/>
          </a:xfrm>
        </p:spPr>
        <p:txBody>
          <a:bodyPr/>
          <a:lstStyle/>
          <a:p>
            <a:pPr marL="0" indent="0">
              <a:buFont typeface="Arial" charset="0"/>
              <a:buNone/>
            </a:pPr>
            <a:endParaRPr lang="lt-LT" altLang="lt-LT" smtClean="0"/>
          </a:p>
          <a:p>
            <a:pPr marL="0" indent="0">
              <a:buFont typeface="Arial" charset="0"/>
              <a:buNone/>
            </a:pPr>
            <a:endParaRPr lang="lt-LT" altLang="lt-LT" smtClean="0"/>
          </a:p>
        </p:txBody>
      </p:sp>
      <p:graphicFrame>
        <p:nvGraphicFramePr>
          <p:cNvPr id="2" name="Lentelė 1"/>
          <p:cNvGraphicFramePr>
            <a:graphicFrameLocks noGrp="1"/>
          </p:cNvGraphicFramePr>
          <p:nvPr/>
        </p:nvGraphicFramePr>
        <p:xfrm>
          <a:off x="138113" y="981075"/>
          <a:ext cx="9036050" cy="5410200"/>
        </p:xfrm>
        <a:graphic>
          <a:graphicData uri="http://schemas.openxmlformats.org/drawingml/2006/table">
            <a:tbl>
              <a:tblPr firstRow="1" bandRow="1">
                <a:tableStyleId>{F5AB1C69-6EDB-4FF4-983F-18BD219EF322}</a:tableStyleId>
              </a:tblPr>
              <a:tblGrid>
                <a:gridCol w="1224075">
                  <a:extLst>
                    <a:ext uri="{9D8B030D-6E8A-4147-A177-3AD203B41FA5}"/>
                  </a:extLst>
                </a:gridCol>
                <a:gridCol w="7811975">
                  <a:extLst>
                    <a:ext uri="{9D8B030D-6E8A-4147-A177-3AD203B41FA5}"/>
                  </a:extLst>
                </a:gridCol>
              </a:tblGrid>
              <a:tr h="424717">
                <a:tc rowSpan="2">
                  <a:txBody>
                    <a:bodyPr/>
                    <a:lstStyle/>
                    <a:p>
                      <a:pPr algn="ctr"/>
                      <a:r>
                        <a:rPr lang="lt-LT" sz="1800" dirty="0"/>
                        <a:t>Išlaidų kategorija</a:t>
                      </a:r>
                      <a:endParaRPr lang="lt-LT" sz="1800" b="1" dirty="0"/>
                    </a:p>
                  </a:txBody>
                  <a:tcPr marL="91435" marR="91435" marT="45723" marB="45723"/>
                </a:tc>
                <a:tc>
                  <a:txBody>
                    <a:bodyPr/>
                    <a:lstStyle/>
                    <a:p>
                      <a:pPr algn="ctr"/>
                      <a:r>
                        <a:rPr lang="lt-LT" sz="1800" dirty="0"/>
                        <a:t>Reikalavimai ir paaiškinimai</a:t>
                      </a:r>
                      <a:endParaRPr lang="lt-LT" sz="1800" b="1" dirty="0"/>
                    </a:p>
                  </a:txBody>
                  <a:tcPr marL="91435" marR="91435" marT="45723" marB="45723"/>
                </a:tc>
                <a:extLst>
                  <a:ext uri="{0D108BD9-81ED-4DB2-BD59-A6C34878D82A}"/>
                </a:extLst>
              </a:tr>
              <a:tr h="489689">
                <a:tc vMerge="1">
                  <a:txBody>
                    <a:bodyPr/>
                    <a:lstStyle/>
                    <a:p>
                      <a:endParaRPr lang="lt-LT" dirty="0"/>
                    </a:p>
                  </a:txBody>
                  <a:tcPr/>
                </a:tc>
                <a:tc>
                  <a:txBody>
                    <a:bodyPr/>
                    <a:lstStyle/>
                    <a:p>
                      <a:pPr algn="ctr"/>
                      <a:r>
                        <a:rPr lang="lt-LT" sz="1800" dirty="0">
                          <a:solidFill>
                            <a:schemeClr val="bg1"/>
                          </a:solidFill>
                        </a:rPr>
                        <a:t>Išlaidos</a:t>
                      </a:r>
                      <a:endParaRPr lang="lt-LT" sz="1800" b="1" dirty="0">
                        <a:solidFill>
                          <a:schemeClr val="bg1"/>
                        </a:solidFill>
                      </a:endParaRPr>
                    </a:p>
                  </a:txBody>
                  <a:tcPr marL="91435" marR="91435" marT="45723" marB="45723">
                    <a:solidFill>
                      <a:schemeClr val="accent3"/>
                    </a:solidFill>
                  </a:tcPr>
                </a:tc>
                <a:extLst>
                  <a:ext uri="{0D108BD9-81ED-4DB2-BD59-A6C34878D82A}"/>
                </a:extLst>
              </a:tr>
              <a:tr h="951095">
                <a:tc rowSpan="4">
                  <a:txBody>
                    <a:bodyPr/>
                    <a:lstStyle/>
                    <a:p>
                      <a:r>
                        <a:rPr lang="lt-LT" sz="1800" dirty="0"/>
                        <a:t>Projekto vykdymas</a:t>
                      </a:r>
                    </a:p>
                  </a:txBody>
                  <a:tcPr marL="91435" marR="91435" marT="45723" marB="45723"/>
                </a:tc>
                <a:tc>
                  <a:txBody>
                    <a:bodyPr/>
                    <a:lstStyle/>
                    <a:p>
                      <a:r>
                        <a:rPr lang="lt-LT" sz="1800" dirty="0"/>
                        <a:t>Personalui ir projektų veiklų dalyviams reikalingų spec. drabužių, saugos priemonių, skiepijimo, sveikatos pažymos gavimo išlaidos </a:t>
                      </a:r>
                      <a:r>
                        <a:rPr lang="lt-LT" sz="1800" i="1" dirty="0"/>
                        <a:t>(kai tai reikia pagal veiklos pobūdį)</a:t>
                      </a:r>
                      <a:endParaRPr lang="lt-LT" sz="1400" b="1" i="1" dirty="0"/>
                    </a:p>
                  </a:txBody>
                  <a:tcPr marL="91435" marR="91435" marT="45723" marB="45723"/>
                </a:tc>
                <a:extLst>
                  <a:ext uri="{0D108BD9-81ED-4DB2-BD59-A6C34878D82A}"/>
                </a:extLst>
              </a:tr>
              <a:tr h="1463047">
                <a:tc vMerge="1">
                  <a:txBody>
                    <a:bodyPr/>
                    <a:lstStyle/>
                    <a:p>
                      <a:endParaRPr lang="lt-LT"/>
                    </a:p>
                  </a:txBody>
                  <a:tcPr/>
                </a:tc>
                <a:tc>
                  <a:txBody>
                    <a:bodyPr/>
                    <a:lstStyle/>
                    <a:p>
                      <a:r>
                        <a:rPr lang="lt-LT" sz="1800" dirty="0"/>
                        <a:t>Savanorių mokymų, reikalingų paruošti savanoriškai veiklai, išlaidos; savanorių pašto, telefono išlaidos; savanoriškos veiklos laikotarpiui tenkančios privalomojo sveikatos draudimo išlaidos; savanorių maitinimo išlaidos </a:t>
                      </a:r>
                      <a:r>
                        <a:rPr lang="lt-LT" sz="1800" i="1" dirty="0"/>
                        <a:t>(kai </a:t>
                      </a:r>
                      <a:r>
                        <a:rPr lang="lt-LT" sz="1800" i="1" dirty="0" err="1"/>
                        <a:t>savanorystė</a:t>
                      </a:r>
                      <a:r>
                        <a:rPr lang="lt-LT" sz="1800" i="1" dirty="0"/>
                        <a:t> trunka ne mažiau kaip 4 val. per parą)</a:t>
                      </a:r>
                      <a:endParaRPr lang="lt-LT" sz="1400" i="1" dirty="0"/>
                    </a:p>
                  </a:txBody>
                  <a:tcPr marL="91435" marR="91435" marT="45723" marB="45723"/>
                </a:tc>
                <a:extLst>
                  <a:ext uri="{0D108BD9-81ED-4DB2-BD59-A6C34878D82A}"/>
                </a:extLst>
              </a:tr>
              <a:tr h="914467">
                <a:tc vMerge="1">
                  <a:txBody>
                    <a:bodyPr/>
                    <a:lstStyle/>
                    <a:p>
                      <a:endParaRPr lang="lt-LT" dirty="0"/>
                    </a:p>
                  </a:txBody>
                  <a:tcPr/>
                </a:tc>
                <a:tc>
                  <a:txBody>
                    <a:bodyPr/>
                    <a:lstStyle/>
                    <a:p>
                      <a:r>
                        <a:rPr lang="lt-LT" sz="1800" dirty="0"/>
                        <a:t>Personalo ir projekto veiklų dalyvių kelionių, dalyvavimo renginiuose ir mokymuose išlaidos; renginių organizavimo išlaidos; svečio iš užsienio kelionių ir apgyvendinimo išlaidos;</a:t>
                      </a:r>
                      <a:endParaRPr lang="lt-LT" sz="1400" dirty="0"/>
                    </a:p>
                  </a:txBody>
                  <a:tcPr marL="91435" marR="91435" marT="45723" marB="45723"/>
                </a:tc>
                <a:extLst>
                  <a:ext uri="{0D108BD9-81ED-4DB2-BD59-A6C34878D82A}"/>
                </a:extLst>
              </a:tr>
              <a:tr h="1167184">
                <a:tc vMerge="1">
                  <a:txBody>
                    <a:bodyPr/>
                    <a:lstStyle/>
                    <a:p>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t>Dokumentų, reikalingų nustatyti asmens priklausymo tikslinei grupei faktą, išdavimo apmokėjimo išlaidos</a:t>
                      </a:r>
                      <a:endParaRPr lang="lt-LT"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p>
                  </a:txBody>
                  <a:tcPr marL="91435" marR="91435" marT="45723" marB="45723"/>
                </a:tc>
                <a:extLst>
                  <a:ext uri="{0D108BD9-81ED-4DB2-BD59-A6C34878D82A}"/>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35013" y="260648"/>
            <a:ext cx="8229600" cy="647700"/>
          </a:xfrm>
        </p:spPr>
        <p:txBody>
          <a:bodyPr>
            <a:noAutofit/>
          </a:bodyPr>
          <a:lstStyle/>
          <a:p>
            <a:pPr>
              <a:defRPr/>
            </a:pPr>
            <a:r>
              <a:rPr lang="lt-LT" altLang="lt-LT" sz="3200" dirty="0" smtClean="0"/>
              <a:t>TINKAMOS FINANSUOTI IŠLAIDOS (VI)</a:t>
            </a:r>
          </a:p>
        </p:txBody>
      </p:sp>
      <p:sp>
        <p:nvSpPr>
          <p:cNvPr id="46083" name="Content Placeholder 2"/>
          <p:cNvSpPr>
            <a:spLocks noGrp="1"/>
          </p:cNvSpPr>
          <p:nvPr>
            <p:ph idx="1"/>
          </p:nvPr>
        </p:nvSpPr>
        <p:spPr>
          <a:xfrm>
            <a:off x="107950" y="1844675"/>
            <a:ext cx="8856663" cy="4824413"/>
          </a:xfrm>
        </p:spPr>
        <p:txBody>
          <a:bodyPr/>
          <a:lstStyle/>
          <a:p>
            <a:pPr marL="0" indent="0">
              <a:buFont typeface="Arial" charset="0"/>
              <a:buNone/>
            </a:pPr>
            <a:endParaRPr lang="lt-LT" altLang="lt-LT" smtClean="0"/>
          </a:p>
          <a:p>
            <a:pPr marL="0" indent="0">
              <a:buFont typeface="Arial" charset="0"/>
              <a:buNone/>
            </a:pPr>
            <a:endParaRPr lang="lt-LT" altLang="lt-LT" smtClean="0"/>
          </a:p>
        </p:txBody>
      </p:sp>
      <p:graphicFrame>
        <p:nvGraphicFramePr>
          <p:cNvPr id="2" name="Lentelė 1"/>
          <p:cNvGraphicFramePr>
            <a:graphicFrameLocks noGrp="1"/>
          </p:cNvGraphicFramePr>
          <p:nvPr/>
        </p:nvGraphicFramePr>
        <p:xfrm>
          <a:off x="17463" y="941388"/>
          <a:ext cx="9036050" cy="5384800"/>
        </p:xfrm>
        <a:graphic>
          <a:graphicData uri="http://schemas.openxmlformats.org/drawingml/2006/table">
            <a:tbl>
              <a:tblPr firstRow="1" bandRow="1">
                <a:tableStyleId>{F5AB1C69-6EDB-4FF4-983F-18BD219EF322}</a:tableStyleId>
              </a:tblPr>
              <a:tblGrid>
                <a:gridCol w="1224075">
                  <a:extLst>
                    <a:ext uri="{9D8B030D-6E8A-4147-A177-3AD203B41FA5}"/>
                  </a:extLst>
                </a:gridCol>
                <a:gridCol w="7811975">
                  <a:extLst>
                    <a:ext uri="{9D8B030D-6E8A-4147-A177-3AD203B41FA5}"/>
                  </a:extLst>
                </a:gridCol>
              </a:tblGrid>
              <a:tr h="424710">
                <a:tc rowSpan="2">
                  <a:txBody>
                    <a:bodyPr/>
                    <a:lstStyle/>
                    <a:p>
                      <a:pPr algn="ctr"/>
                      <a:r>
                        <a:rPr lang="lt-LT" sz="1800" dirty="0"/>
                        <a:t>Išlaidų kategorija</a:t>
                      </a:r>
                      <a:endParaRPr lang="lt-LT" sz="1800" b="1" dirty="0"/>
                    </a:p>
                  </a:txBody>
                  <a:tcPr marL="91435" marR="91435" marT="45723" marB="45723"/>
                </a:tc>
                <a:tc>
                  <a:txBody>
                    <a:bodyPr/>
                    <a:lstStyle/>
                    <a:p>
                      <a:pPr algn="ctr"/>
                      <a:r>
                        <a:rPr lang="lt-LT" sz="1800" dirty="0"/>
                        <a:t>Reikalavimai ir paaiškinimai</a:t>
                      </a:r>
                      <a:endParaRPr lang="lt-LT" sz="1800" b="1" dirty="0"/>
                    </a:p>
                  </a:txBody>
                  <a:tcPr marL="91435" marR="91435" marT="45723" marB="45723"/>
                </a:tc>
                <a:extLst>
                  <a:ext uri="{0D108BD9-81ED-4DB2-BD59-A6C34878D82A}"/>
                </a:extLst>
              </a:tr>
              <a:tr h="489694">
                <a:tc vMerge="1">
                  <a:txBody>
                    <a:bodyPr/>
                    <a:lstStyle/>
                    <a:p>
                      <a:endParaRPr lang="lt-LT" dirty="0"/>
                    </a:p>
                  </a:txBody>
                  <a:tcPr/>
                </a:tc>
                <a:tc>
                  <a:txBody>
                    <a:bodyPr/>
                    <a:lstStyle/>
                    <a:p>
                      <a:pPr algn="ctr"/>
                      <a:r>
                        <a:rPr lang="lt-LT" sz="1800" dirty="0">
                          <a:solidFill>
                            <a:schemeClr val="bg1"/>
                          </a:solidFill>
                        </a:rPr>
                        <a:t>Išlaidos</a:t>
                      </a:r>
                      <a:endParaRPr lang="lt-LT" sz="1800" b="1" dirty="0">
                        <a:solidFill>
                          <a:schemeClr val="bg1"/>
                        </a:solidFill>
                      </a:endParaRPr>
                    </a:p>
                  </a:txBody>
                  <a:tcPr marL="91435" marR="91435" marT="45723" marB="45723">
                    <a:solidFill>
                      <a:schemeClr val="accent3"/>
                    </a:solidFill>
                  </a:tcPr>
                </a:tc>
                <a:extLst>
                  <a:ext uri="{0D108BD9-81ED-4DB2-BD59-A6C34878D82A}"/>
                </a:extLst>
              </a:tr>
              <a:tr h="951080">
                <a:tc rowSpan="4">
                  <a:txBody>
                    <a:bodyPr/>
                    <a:lstStyle/>
                    <a:p>
                      <a:r>
                        <a:rPr lang="lt-LT" sz="1800" dirty="0"/>
                        <a:t>Projekto vykdymas</a:t>
                      </a:r>
                    </a:p>
                  </a:txBody>
                  <a:tcPr marL="91435" marR="91435" marT="45723" marB="45723"/>
                </a:tc>
                <a:tc>
                  <a:txBody>
                    <a:bodyPr/>
                    <a:lstStyle/>
                    <a:p>
                      <a:r>
                        <a:rPr lang="lt-LT" sz="1800" dirty="0"/>
                        <a:t>Projekto veikloms vykdyti reikalingų interneto svetainių kūrimo ir palaikymo išlaidos, leidinių ir informacinių pranešimų rengimo, televizijos bei radijo laidų rengimo, transliavimo išlaidos;</a:t>
                      </a:r>
                      <a:endParaRPr lang="lt-LT" sz="1400" b="1" i="1" dirty="0"/>
                    </a:p>
                  </a:txBody>
                  <a:tcPr marL="91435" marR="91435" marT="45723" marB="45723"/>
                </a:tc>
                <a:extLst>
                  <a:ext uri="{0D108BD9-81ED-4DB2-BD59-A6C34878D82A}"/>
                </a:extLst>
              </a:tr>
              <a:tr h="1163426">
                <a:tc vMerge="1">
                  <a:txBody>
                    <a:bodyPr/>
                    <a:lstStyle/>
                    <a:p>
                      <a:endParaRPr lang="lt-LT"/>
                    </a:p>
                  </a:txBody>
                  <a:tcPr/>
                </a:tc>
                <a:tc>
                  <a:txBody>
                    <a:bodyPr/>
                    <a:lstStyle/>
                    <a:p>
                      <a:r>
                        <a:rPr lang="lt-LT" sz="1800" dirty="0"/>
                        <a:t>Projekto veiklų dalyvių civilinės atsakomybės už dalyvio darbdaviui padarytą turtinę žalą, dalyviui mokantis ar dirbant, draudimo išlaidos;</a:t>
                      </a:r>
                      <a:endParaRPr lang="lt-LT" sz="1400" i="1" dirty="0"/>
                    </a:p>
                  </a:txBody>
                  <a:tcPr marL="91435" marR="91435" marT="45723" marB="45723"/>
                </a:tc>
                <a:extLst>
                  <a:ext uri="{0D108BD9-81ED-4DB2-BD59-A6C34878D82A}"/>
                </a:extLst>
              </a:tr>
              <a:tr h="1188724">
                <a:tc vMerge="1">
                  <a:txBody>
                    <a:bodyPr/>
                    <a:lstStyle/>
                    <a:p>
                      <a:endParaRPr lang="lt-LT" dirty="0"/>
                    </a:p>
                  </a:txBody>
                  <a:tcPr/>
                </a:tc>
                <a:tc>
                  <a:txBody>
                    <a:bodyPr/>
                    <a:lstStyle/>
                    <a:p>
                      <a:r>
                        <a:rPr lang="lt-LT" sz="1800" dirty="0"/>
                        <a:t>Iš išorės tiekėjų perkamų paslaugų išlaidos (</a:t>
                      </a:r>
                      <a:r>
                        <a:rPr lang="lt-LT" sz="1800" i="1" dirty="0"/>
                        <a:t>išskyrus socialiniai atskirčiai mažinti skirtas paslaugas, kurios būtų teikiamos pagal vykdytojo, partnerio su išorės teikėjais sudarytas paslaugų teikimo išlaidas</a:t>
                      </a:r>
                      <a:r>
                        <a:rPr lang="lt-LT" sz="1800" dirty="0"/>
                        <a:t>)</a:t>
                      </a:r>
                      <a:endParaRPr lang="lt-LT" sz="1400" dirty="0"/>
                    </a:p>
                  </a:txBody>
                  <a:tcPr marL="91435" marR="91435" marT="45723" marB="45723"/>
                </a:tc>
                <a:extLst>
                  <a:ext uri="{0D108BD9-81ED-4DB2-BD59-A6C34878D82A}"/>
                </a:extLst>
              </a:tr>
              <a:tr h="1167166">
                <a:tc vMerge="1">
                  <a:txBody>
                    <a:bodyPr/>
                    <a:lstStyle/>
                    <a:p>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t>Kt. projekto veikloms įvykdyti ir projekto, priemonės tikslui pasiekti būtinos ir pagrįstos išlaidos</a:t>
                      </a:r>
                      <a:endParaRPr lang="lt-LT"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p>
                  </a:txBody>
                  <a:tcPr marL="91435" marR="91435" marT="45723" marB="45723"/>
                </a:tc>
                <a:extLst>
                  <a:ext uri="{0D108BD9-81ED-4DB2-BD59-A6C34878D82A}"/>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92919" y="332656"/>
            <a:ext cx="8229600" cy="647700"/>
          </a:xfrm>
        </p:spPr>
        <p:txBody>
          <a:bodyPr>
            <a:noAutofit/>
          </a:bodyPr>
          <a:lstStyle/>
          <a:p>
            <a:pPr>
              <a:defRPr/>
            </a:pPr>
            <a:r>
              <a:rPr lang="lt-LT" altLang="lt-LT" sz="3200" dirty="0" smtClean="0"/>
              <a:t>NETINKAMOS FINANSUOTI IŠLAIDOS (I)</a:t>
            </a:r>
          </a:p>
        </p:txBody>
      </p:sp>
      <p:sp>
        <p:nvSpPr>
          <p:cNvPr id="31747" name="Content Placeholder 2"/>
          <p:cNvSpPr>
            <a:spLocks noGrp="1"/>
          </p:cNvSpPr>
          <p:nvPr>
            <p:ph idx="1"/>
          </p:nvPr>
        </p:nvSpPr>
        <p:spPr>
          <a:xfrm>
            <a:off x="250825" y="1268413"/>
            <a:ext cx="8713788" cy="5013325"/>
          </a:xfrm>
        </p:spPr>
        <p:txBody>
          <a:bodyPr/>
          <a:lstStyle/>
          <a:p>
            <a:pPr marL="0" indent="0">
              <a:buFont typeface="Arial" panose="020B0604020202020204" pitchFamily="34" charset="0"/>
              <a:buNone/>
              <a:defRPr/>
            </a:pPr>
            <a:r>
              <a:rPr lang="lt-LT" b="1" dirty="0"/>
              <a:t>Išlaidos</a:t>
            </a:r>
            <a:r>
              <a:rPr lang="lt-LT" sz="1600" b="1" dirty="0"/>
              <a:t>, </a:t>
            </a:r>
            <a:r>
              <a:rPr lang="lt-LT" b="1" dirty="0"/>
              <a:t>nustatytos Projektų taisyklių 34 skirsnyje:</a:t>
            </a:r>
          </a:p>
          <a:p>
            <a:pPr algn="just">
              <a:defRPr/>
            </a:pPr>
            <a:r>
              <a:rPr lang="lt-LT" sz="1800" dirty="0"/>
              <a:t>skolos palūkanos; PVM, kuris įtrauktinas į PVM atskaitą;</a:t>
            </a:r>
            <a:endParaRPr lang="en-US" sz="1800" dirty="0"/>
          </a:p>
          <a:p>
            <a:pPr algn="just">
              <a:defRPr/>
            </a:pPr>
            <a:r>
              <a:rPr lang="lt-LT" sz="1800" b="1" dirty="0"/>
              <a:t>naudoto turto įsigijimo išlaidos </a:t>
            </a:r>
            <a:r>
              <a:rPr lang="lt-LT" sz="1800" dirty="0"/>
              <a:t>(</a:t>
            </a:r>
            <a:r>
              <a:rPr lang="lt-LT" sz="1800" u="sng" dirty="0"/>
              <a:t>išskyrus atvejus, kai mokymo(</a:t>
            </a:r>
            <a:r>
              <a:rPr lang="lt-LT" sz="1800" u="sng" dirty="0" err="1"/>
              <a:t>si</a:t>
            </a:r>
            <a:r>
              <a:rPr lang="lt-LT" sz="1800" u="sng" dirty="0"/>
              <a:t>) tikslais perkama įranga ar kitas turtas, kurie bus naudojami ne pagal pirminę savo  </a:t>
            </a:r>
            <a:r>
              <a:rPr lang="lt-LT" sz="1800" dirty="0"/>
              <a:t>paskirtį,</a:t>
            </a:r>
            <a:r>
              <a:rPr lang="lt-LT" sz="1800" i="1" dirty="0"/>
              <a:t> </a:t>
            </a:r>
            <a:r>
              <a:rPr lang="lt-LT" sz="1800" dirty="0"/>
              <a:t>ar kai dėl paveldosaugos reikalavimų teisės aktuose nustatytais atvejais negalima naudoti naujų medžiagų);</a:t>
            </a:r>
            <a:endParaRPr lang="en-US" sz="1800" dirty="0"/>
          </a:p>
          <a:p>
            <a:pPr algn="just">
              <a:defRPr/>
            </a:pPr>
            <a:r>
              <a:rPr lang="lt-LT" sz="1800" dirty="0"/>
              <a:t>išlaidos, patirtos atsiradus teigiamiems skirtumams dėl valiutos kurso pasikeitimo;</a:t>
            </a:r>
            <a:endParaRPr lang="en-US" sz="1800" dirty="0"/>
          </a:p>
          <a:p>
            <a:pPr algn="just">
              <a:defRPr/>
            </a:pPr>
            <a:r>
              <a:rPr lang="lt-LT" sz="1800" dirty="0"/>
              <a:t>baudos, nuobaudos ir bylinėjimosi išlaidos;</a:t>
            </a:r>
            <a:endParaRPr lang="en-US" sz="1800" dirty="0"/>
          </a:p>
          <a:p>
            <a:pPr algn="just">
              <a:defRPr/>
            </a:pPr>
            <a:r>
              <a:rPr lang="lt-LT" sz="1800" dirty="0"/>
              <a:t>transporto priemonių (išskyrus tikslines transporto priemones, būtinas projekto uždaviniams įgyvendinti) pirkimo išlaidos;</a:t>
            </a:r>
            <a:endParaRPr lang="en-US" sz="1800" dirty="0"/>
          </a:p>
          <a:p>
            <a:pPr algn="just">
              <a:defRPr/>
            </a:pPr>
            <a:r>
              <a:rPr lang="lt-LT" sz="1800" dirty="0"/>
              <a:t>išlaidos, kurios padidina projekto sąnaudas, proporcingai nesukurdamos pridėtinės vertės;</a:t>
            </a:r>
            <a:endParaRPr lang="en-US" sz="1800" dirty="0"/>
          </a:p>
          <a:p>
            <a:pPr algn="just">
              <a:defRPr/>
            </a:pPr>
            <a:r>
              <a:rPr lang="lt-LT" sz="1800" b="1" dirty="0"/>
              <a:t>nepagrįstai didelės išlaidos </a:t>
            </a:r>
            <a:r>
              <a:rPr lang="lt-LT" sz="1800" dirty="0"/>
              <a:t>(</a:t>
            </a:r>
            <a:r>
              <a:rPr lang="lt-LT" sz="1800" i="1" dirty="0"/>
              <a:t>įgyvendinančioji institucija turi teisę atlikusi rinkos kainų analizę pripažinti netinkamomis finansuoti tą išlaidų dalį, kuri viršija analizės išvadoje nurodytą konkrečiai investicijai nustatytą didžiausią rinkos kainą</a:t>
            </a:r>
            <a:r>
              <a:rPr lang="lt-LT" sz="1800" dirty="0"/>
              <a:t>); </a:t>
            </a:r>
            <a:endParaRPr lang="en-US" sz="1800" dirty="0"/>
          </a:p>
          <a:p>
            <a:pPr marL="0" indent="0">
              <a:buFont typeface="Arial" panose="020B0604020202020204" pitchFamily="34" charset="0"/>
              <a:buNone/>
              <a:defRPr/>
            </a:pPr>
            <a:endParaRPr lang="lt-LT" sz="16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00896" y="188640"/>
            <a:ext cx="8229600" cy="647700"/>
          </a:xfrm>
        </p:spPr>
        <p:txBody>
          <a:bodyPr>
            <a:noAutofit/>
          </a:bodyPr>
          <a:lstStyle/>
          <a:p>
            <a:pPr>
              <a:defRPr/>
            </a:pPr>
            <a:r>
              <a:rPr lang="lt-LT" altLang="lt-LT" sz="3200" dirty="0" smtClean="0"/>
              <a:t>NETINKAMOS FINANSUOTI IŠLAIDOS (II)</a:t>
            </a:r>
          </a:p>
        </p:txBody>
      </p:sp>
      <p:sp>
        <p:nvSpPr>
          <p:cNvPr id="31747" name="Content Placeholder 2"/>
          <p:cNvSpPr>
            <a:spLocks noGrp="1"/>
          </p:cNvSpPr>
          <p:nvPr>
            <p:ph idx="1"/>
          </p:nvPr>
        </p:nvSpPr>
        <p:spPr>
          <a:xfrm>
            <a:off x="430213" y="1125538"/>
            <a:ext cx="8713787" cy="5013325"/>
          </a:xfrm>
        </p:spPr>
        <p:txBody>
          <a:bodyPr/>
          <a:lstStyle/>
          <a:p>
            <a:pPr marL="0" indent="0">
              <a:buFont typeface="Arial" panose="020B0604020202020204" pitchFamily="34" charset="0"/>
              <a:buNone/>
              <a:defRPr/>
            </a:pPr>
            <a:r>
              <a:rPr lang="lt-LT" sz="2000" b="1" dirty="0"/>
              <a:t>Išlaidos, nustatytos Projektų taisyklių 34 skirsnyje:</a:t>
            </a:r>
          </a:p>
          <a:p>
            <a:pPr>
              <a:defRPr/>
            </a:pPr>
            <a:r>
              <a:rPr lang="lt-LT" sz="2000" dirty="0"/>
              <a:t>išlaidos, patirtos vykdant sutartis (jų dalį), sudarytas su tarpininkais ar konsultantais, kuriose darbų ar paslaugų kaina siejama su išlaidų dydžiu, nepagrįstu faktine atlikto darbo ar suteiktų paslaugų verte;</a:t>
            </a:r>
            <a:endParaRPr lang="en-US" sz="2000" dirty="0"/>
          </a:p>
          <a:p>
            <a:pPr>
              <a:defRPr/>
            </a:pPr>
            <a:r>
              <a:rPr lang="lt-LT" sz="2000" b="1" dirty="0"/>
              <a:t>išlaidos, patirtos iš projekto vykdytojo ar partnerio įsigyjant prekes, paslaugas (įskaitant trumpalaikio ir ilgalaikio turto, taip pat nekilnojamojo turto nuomą) ar darbus;</a:t>
            </a:r>
            <a:endParaRPr lang="en-US" sz="2000" b="1" dirty="0"/>
          </a:p>
          <a:p>
            <a:pPr>
              <a:defRPr/>
            </a:pPr>
            <a:r>
              <a:rPr lang="lt-LT" sz="2000" b="1" dirty="0"/>
              <a:t>išlaidos, kurios anksčiau buvo finansuotos </a:t>
            </a:r>
            <a:r>
              <a:rPr lang="lt-LT" sz="2000" dirty="0"/>
              <a:t>(apmokėtos) iš valstybės biudžeto ir (arba) savivaldybių biudžetų, kitų piniginių išteklių, kuriais disponuoja valstybė ir (arba) savivaldybės, ES struktūrinių fondų, kitų ES finansinės paramos priemonių ar kitos tarptautinės paramos lėšų ir deklaruotos (arba pripažintos deklaruotinomis) EK arba kitai tarptautinei institucijai </a:t>
            </a:r>
            <a:r>
              <a:rPr lang="lt-LT" sz="2000" b="1" dirty="0"/>
              <a:t>ir kurioms apmokėti skyrus ES struktūrinių fondų lėšų jos būtų pripažintos tinkamomis finansuoti ir (arba) apmokėtos ir deklaruotos EK arba kitai tarptautinei institucijai daugiau nei vieną kartą</a:t>
            </a:r>
            <a:r>
              <a:rPr lang="lt-LT" sz="2000" dirty="0"/>
              <a:t>;</a:t>
            </a:r>
            <a:endParaRPr lang="en-US" sz="2000" dirty="0"/>
          </a:p>
          <a:p>
            <a:pPr>
              <a:defRPr/>
            </a:pPr>
            <a:endParaRPr lang="lt-LT"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1428" y="424657"/>
            <a:ext cx="8229600" cy="642937"/>
          </a:xfrm>
        </p:spPr>
        <p:txBody>
          <a:bodyPr>
            <a:normAutofit fontScale="90000"/>
          </a:bodyPr>
          <a:lstStyle/>
          <a:p>
            <a:pPr>
              <a:defRPr/>
            </a:pPr>
            <a:r>
              <a:rPr lang="lt-LT" altLang="lt-LT" dirty="0" smtClean="0"/>
              <a:t>REMIAMOS VEIKLOS: </a:t>
            </a:r>
            <a:r>
              <a:rPr lang="lt-LT" altLang="lt-LT" sz="1800" dirty="0" smtClean="0"/>
              <a:t>bendruomenės inicijuojamos veiklos, skirtos mažinti gyventojų esamą socialinę atskirtį</a:t>
            </a:r>
          </a:p>
        </p:txBody>
      </p:sp>
      <p:sp>
        <p:nvSpPr>
          <p:cNvPr id="13315" name="Content Placeholder 2"/>
          <p:cNvSpPr>
            <a:spLocks noGrp="1"/>
          </p:cNvSpPr>
          <p:nvPr>
            <p:ph idx="1"/>
          </p:nvPr>
        </p:nvSpPr>
        <p:spPr>
          <a:xfrm>
            <a:off x="388938" y="1341438"/>
            <a:ext cx="8229600" cy="4310062"/>
          </a:xfrm>
        </p:spPr>
        <p:txBody>
          <a:bodyPr/>
          <a:lstStyle/>
          <a:p>
            <a:r>
              <a:rPr lang="lt-LT" altLang="lt-LT" sz="2400" smtClean="0"/>
              <a:t>bendrųjų socialinių paslaugų, specialiųjų socialinės priežiūros paslaugų ir kitų reikalingų paslaugų socialinę atskirtį patiriantiems gyventojams teikimas; </a:t>
            </a:r>
          </a:p>
          <a:p>
            <a:r>
              <a:rPr lang="lt-LT" altLang="lt-LT" sz="2400" smtClean="0"/>
              <a:t>informacijos apie įvairiose organizacijose prieinamas socialines ir kitas reikalingas paslaugas sklaida socialinę atskirtį patiriantiems gyventojams ir tarpininkavimas šias paslaugas gaunant.</a:t>
            </a:r>
          </a:p>
        </p:txBody>
      </p:sp>
      <p:sp>
        <p:nvSpPr>
          <p:cNvPr id="4" name="Rectangle 3"/>
          <p:cNvSpPr/>
          <p:nvPr/>
        </p:nvSpPr>
        <p:spPr>
          <a:xfrm>
            <a:off x="107950" y="4508500"/>
            <a:ext cx="8928100" cy="20161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lt-LT" sz="1600" b="1" dirty="0"/>
              <a:t>Socialinė atskirtis</a:t>
            </a:r>
            <a:r>
              <a:rPr lang="lt-LT" sz="1600" dirty="0"/>
              <a:t> – situacija, kurioje esantis asmuo dėl trūkstamų materialinių išteklių, išsilavinimo, negalios, patiriamos diskriminacijos ar kitų priežasčių negali palaikyti visuomenėje įprastų socialinių ryšių.</a:t>
            </a:r>
          </a:p>
          <a:p>
            <a:pPr algn="just">
              <a:defRPr/>
            </a:pPr>
            <a:r>
              <a:rPr lang="lt-LT" sz="1600" b="1" dirty="0"/>
              <a:t>Gyventojas</a:t>
            </a:r>
            <a:r>
              <a:rPr lang="lt-LT" sz="1600" dirty="0"/>
              <a:t> - asmuo, kuris gyvena vietos plėtros strategijos įgyvendinimo teritorijoje. Laikoma, kad asmuo yra vietos plėtros strategijos įgyvendinimo teritorijos gyventoju, jei asmuo projekto dalyvio anketoje yra nurodęs savo gyvenamąją vietą (savivaldybę, miestą, gatvę, namo numerį), kuri yra vietos plėtros strategijos įgyvendinimo teritorijoje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92919" y="332656"/>
            <a:ext cx="8229600" cy="647700"/>
          </a:xfrm>
        </p:spPr>
        <p:txBody>
          <a:bodyPr>
            <a:noAutofit/>
          </a:bodyPr>
          <a:lstStyle/>
          <a:p>
            <a:pPr>
              <a:defRPr/>
            </a:pPr>
            <a:r>
              <a:rPr lang="lt-LT" altLang="lt-LT" sz="3200" dirty="0" smtClean="0"/>
              <a:t>NETINKAMOS FINANSUOTI IŠLAIDOS (III)</a:t>
            </a:r>
          </a:p>
        </p:txBody>
      </p:sp>
      <p:sp>
        <p:nvSpPr>
          <p:cNvPr id="31747" name="Content Placeholder 2"/>
          <p:cNvSpPr>
            <a:spLocks noGrp="1"/>
          </p:cNvSpPr>
          <p:nvPr>
            <p:ph idx="1"/>
          </p:nvPr>
        </p:nvSpPr>
        <p:spPr>
          <a:xfrm>
            <a:off x="250825" y="1196975"/>
            <a:ext cx="8713788" cy="4176713"/>
          </a:xfrm>
        </p:spPr>
        <p:txBody>
          <a:bodyPr/>
          <a:lstStyle/>
          <a:p>
            <a:pPr marL="0" indent="0">
              <a:buFont typeface="Arial" panose="020B0604020202020204" pitchFamily="34" charset="0"/>
              <a:buNone/>
              <a:defRPr/>
            </a:pPr>
            <a:r>
              <a:rPr lang="lt-LT" sz="2000" b="1" dirty="0"/>
              <a:t>Taip pat šios PFSA nurodytos išlaidos:</a:t>
            </a:r>
          </a:p>
          <a:p>
            <a:pPr>
              <a:defRPr/>
            </a:pPr>
            <a:r>
              <a:rPr lang="lt-LT" sz="2000" dirty="0"/>
              <a:t>tikslinėms grupėms skirto perduoti naudoti (išdalinti) trumpalaikio turto (maisto produktų, higienos prekių ir pan.) įsigijimo išlaidos;</a:t>
            </a:r>
            <a:endParaRPr lang="lt-LT" sz="1200" dirty="0"/>
          </a:p>
          <a:p>
            <a:pPr>
              <a:defRPr/>
            </a:pPr>
            <a:r>
              <a:rPr lang="lt-LT" sz="2000" dirty="0"/>
              <a:t>medicinos įrangos, vaistinių preparatų, drabužių (išskyrus specialius drabužius, būtinus vykdant tam tikrą pobūdį turinčias projekto veiklas) įsigijimo išlaidos;</a:t>
            </a:r>
            <a:endParaRPr lang="lt-LT" sz="1200" dirty="0"/>
          </a:p>
          <a:p>
            <a:pPr>
              <a:defRPr/>
            </a:pPr>
            <a:r>
              <a:rPr lang="lt-LT" sz="2000" dirty="0"/>
              <a:t>tikslinių grupių apgyvendinimo socialinės priežiūros ir (ar) globos įstaigose ir su tuo susijusios išlaidos;</a:t>
            </a:r>
            <a:endParaRPr lang="lt-LT" sz="1200" dirty="0"/>
          </a:p>
          <a:p>
            <a:pPr>
              <a:defRPr/>
            </a:pPr>
            <a:r>
              <a:rPr lang="lt-LT" sz="2000" dirty="0"/>
              <a:t>jauno verslo subjektų mokamų mokesčių, rinkliavų apmokėjimo išlaidos; </a:t>
            </a:r>
            <a:endParaRPr lang="lt-LT" sz="1200" dirty="0"/>
          </a:p>
          <a:p>
            <a:pPr>
              <a:defRPr/>
            </a:pPr>
            <a:r>
              <a:rPr lang="lt-LT" sz="2000" dirty="0"/>
              <a:t>transporto priemonių įsigijimo išlaidos;</a:t>
            </a:r>
            <a:endParaRPr lang="lt-LT" sz="1200" dirty="0"/>
          </a:p>
          <a:p>
            <a:pPr>
              <a:defRPr/>
            </a:pPr>
            <a:r>
              <a:rPr lang="lt-LT" sz="2000" dirty="0"/>
              <a:t>išperkamosios ar finansinės nuomos (lizingo) apmokėjimo išlaidos;</a:t>
            </a:r>
            <a:endParaRPr lang="lt-LT" sz="1200" dirty="0"/>
          </a:p>
          <a:p>
            <a:pPr>
              <a:defRPr/>
            </a:pPr>
            <a:r>
              <a:rPr lang="lt-LT" sz="2000" dirty="0"/>
              <a:t>projektinių pasiūlymų ir paraiškų rengimo išlaidos.</a:t>
            </a:r>
            <a:endParaRPr lang="lt-LT" sz="1200" dirty="0"/>
          </a:p>
          <a:p>
            <a:pPr marL="0" indent="0">
              <a:buFont typeface="Arial" panose="020B0604020202020204" pitchFamily="34" charset="0"/>
              <a:buNone/>
              <a:defRPr/>
            </a:pPr>
            <a:endParaRPr lang="lt-LT" sz="12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92919" y="404664"/>
            <a:ext cx="8229600" cy="647700"/>
          </a:xfrm>
        </p:spPr>
        <p:txBody>
          <a:bodyPr/>
          <a:lstStyle/>
          <a:p>
            <a:pPr algn="ctr">
              <a:defRPr/>
            </a:pPr>
            <a:r>
              <a:rPr lang="lt-LT" altLang="lt-LT" sz="2800" dirty="0" smtClean="0"/>
              <a:t>PROJEKTŲ ĮGYVENDINIMO REIKALAVIMAI (I)</a:t>
            </a:r>
          </a:p>
        </p:txBody>
      </p:sp>
      <p:sp>
        <p:nvSpPr>
          <p:cNvPr id="31747" name="Content Placeholder 2"/>
          <p:cNvSpPr>
            <a:spLocks noGrp="1"/>
          </p:cNvSpPr>
          <p:nvPr>
            <p:ph idx="1"/>
          </p:nvPr>
        </p:nvSpPr>
        <p:spPr>
          <a:xfrm>
            <a:off x="250825" y="1484313"/>
            <a:ext cx="8713788" cy="4176712"/>
          </a:xfrm>
        </p:spPr>
        <p:txBody>
          <a:bodyPr/>
          <a:lstStyle/>
          <a:p>
            <a:pPr>
              <a:defRPr/>
            </a:pPr>
            <a:r>
              <a:rPr lang="lt-LT" dirty="0"/>
              <a:t>būtų apdraustas projekto įgyvendinimui skirtas ilgalaikis materialusis turtas, kuris įsigytas ar sukurtas</a:t>
            </a:r>
            <a:r>
              <a:rPr lang="lt-LT" sz="1600" dirty="0"/>
              <a:t> </a:t>
            </a:r>
            <a:r>
              <a:rPr lang="lt-LT" dirty="0"/>
              <a:t>iš projektui skirto finansavimo lėšų, maksimaliu turto atkuriamosios vertės draudimu nuo visų galimų rizikos atvejų</a:t>
            </a:r>
            <a:r>
              <a:rPr lang="lt-LT" sz="1600" dirty="0"/>
              <a:t>. Turtas turi būti apdraustas Projekto įgyvendinimo laikotarpiui nuo tada, kai yra sukuriamas ar įsigyjamas. Draudiminio įvykio atveju Projekto vykdytojas turi atkurti prarastą turtą, taip pat turi užtikrinti, kad tokio įsipareigojimo laikytųsi ir partneris (-</a:t>
            </a:r>
            <a:r>
              <a:rPr lang="lt-LT" sz="1600" dirty="0" err="1"/>
              <a:t>iai</a:t>
            </a:r>
            <a:r>
              <a:rPr lang="lt-LT" sz="1600" dirty="0"/>
              <a:t>);</a:t>
            </a:r>
          </a:p>
          <a:p>
            <a:pPr marL="0" indent="0">
              <a:buFont typeface="Arial" panose="020B0604020202020204" pitchFamily="34" charset="0"/>
              <a:buNone/>
              <a:defRPr/>
            </a:pPr>
            <a:endParaRPr lang="lt-LT" sz="1600" dirty="0"/>
          </a:p>
          <a:p>
            <a:pPr>
              <a:defRPr/>
            </a:pPr>
            <a:r>
              <a:rPr lang="lt-LT" dirty="0"/>
              <a:t>projekto lėšomis suremontuotas nekilnojamasis turtas (patalpos) būtų naudojamas vykdant projekto tikslą atitinkančias veiklas ne trumpiau kaip 5 metus nuo projekto veiklų įgyvendinimo pabaigos;</a:t>
            </a:r>
          </a:p>
          <a:p>
            <a:pPr marL="0" indent="0">
              <a:buFont typeface="Arial" panose="020B0604020202020204" pitchFamily="34" charset="0"/>
              <a:buNone/>
              <a:defRPr/>
            </a:pPr>
            <a:endParaRPr lang="lt-LT" sz="1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92919" y="548680"/>
            <a:ext cx="8229600" cy="647700"/>
          </a:xfrm>
        </p:spPr>
        <p:txBody>
          <a:bodyPr>
            <a:noAutofit/>
          </a:bodyPr>
          <a:lstStyle/>
          <a:p>
            <a:pPr>
              <a:defRPr/>
            </a:pPr>
            <a:r>
              <a:rPr lang="lt-LT" altLang="lt-LT" sz="2800" dirty="0" smtClean="0"/>
              <a:t>PROJEKTŲ ĮGYVENDINIMO REIKALAVIMAI (II)</a:t>
            </a:r>
          </a:p>
        </p:txBody>
      </p:sp>
      <p:sp>
        <p:nvSpPr>
          <p:cNvPr id="51203" name="Content Placeholder 2"/>
          <p:cNvSpPr>
            <a:spLocks noGrp="1"/>
          </p:cNvSpPr>
          <p:nvPr>
            <p:ph idx="1"/>
          </p:nvPr>
        </p:nvSpPr>
        <p:spPr>
          <a:xfrm>
            <a:off x="250825" y="1341438"/>
            <a:ext cx="8713788" cy="4968875"/>
          </a:xfrm>
        </p:spPr>
        <p:txBody>
          <a:bodyPr/>
          <a:lstStyle/>
          <a:p>
            <a:pPr marL="0" indent="0">
              <a:buFont typeface="Arial" charset="0"/>
              <a:buNone/>
            </a:pPr>
            <a:r>
              <a:rPr lang="lt-LT" altLang="lt-LT" sz="1800" b="1" smtClean="0"/>
              <a:t>Iki projekto veiklų dalyvio (-ių) įtraukimo:</a:t>
            </a:r>
          </a:p>
          <a:p>
            <a:pPr marL="0" indent="0">
              <a:buFont typeface="Arial" charset="0"/>
              <a:buNone/>
            </a:pPr>
            <a:r>
              <a:rPr lang="lt-LT" altLang="lt-LT" sz="1800" smtClean="0"/>
              <a:t> 1) </a:t>
            </a:r>
            <a:r>
              <a:rPr lang="lt-LT" altLang="lt-LT" sz="1800" b="1" smtClean="0"/>
              <a:t>į neformaliojo profesinio mokymo veiklą</a:t>
            </a:r>
            <a:r>
              <a:rPr lang="lt-LT" altLang="lt-LT" sz="1800" smtClean="0"/>
              <a:t>  - profesinio mokymo teikėjas ir projekto veiklų dalyvis sudarytų rašytinę neformaliojo profesinio mokymo sutartį, o tuo atveju, kai projekto veiklų dalyvis įtraukiamas į neformaliojo profesinio mokymo, organizuojamo pameistrystės forma, veiklą –  taip pat darbo sutartį. </a:t>
            </a:r>
          </a:p>
          <a:p>
            <a:pPr marL="0" indent="0">
              <a:buFont typeface="Arial" charset="0"/>
              <a:buNone/>
            </a:pPr>
            <a:r>
              <a:rPr lang="lt-LT" altLang="lt-LT" sz="1800" smtClean="0"/>
              <a:t> 2) </a:t>
            </a:r>
            <a:r>
              <a:rPr lang="lt-LT" altLang="lt-LT" sz="1800" b="1" smtClean="0"/>
              <a:t>į savanoriškos veiklos vykdymą:</a:t>
            </a:r>
          </a:p>
          <a:p>
            <a:pPr marL="0" indent="0">
              <a:buFont typeface="Arial" charset="0"/>
              <a:buNone/>
            </a:pPr>
            <a:r>
              <a:rPr lang="lt-LT" altLang="lt-LT" sz="1800" b="1" smtClean="0"/>
              <a:t>        - </a:t>
            </a:r>
            <a:r>
              <a:rPr lang="lt-LT" altLang="lt-LT" sz="1800" smtClean="0"/>
              <a:t>būtų pasirašytas ir įgyvendinančiajai institucijai projekto sutartyje nustatyta tvarka pateiktas </a:t>
            </a:r>
            <a:r>
              <a:rPr lang="lt-LT" altLang="lt-LT" sz="1800" u="sng" smtClean="0"/>
              <a:t>projekto vykdytojo ir (arba) partnerio sudarytas (-i) rašytinis susitarimas (-ai) su projekto veiklų dalyvį (-ius) priimančia (-iomis) organizacija (-omis), kurioje (-se) projekto veiklų dalyvis (-iai) vykdys savanorišką veiklą </a:t>
            </a:r>
            <a:r>
              <a:rPr lang="lt-LT" altLang="lt-LT" sz="1800" smtClean="0"/>
              <a:t>(</a:t>
            </a:r>
            <a:r>
              <a:rPr lang="lt-LT" altLang="lt-LT" sz="1800" i="1" smtClean="0"/>
              <a:t>netaikoma, kai projekto veiklų dalyvius priimančia organizacija bus tik pats pareiškėjas ir (ar) partneris</a:t>
            </a:r>
            <a:r>
              <a:rPr lang="lt-LT" altLang="lt-LT" sz="1800" smtClean="0"/>
              <a:t>);</a:t>
            </a:r>
          </a:p>
          <a:p>
            <a:pPr marL="0" indent="0">
              <a:buFont typeface="Arial" charset="0"/>
              <a:buNone/>
            </a:pPr>
            <a:r>
              <a:rPr lang="lt-LT" altLang="lt-LT" sz="1800" smtClean="0"/>
              <a:t>       - konkretų projekto veiklų dalyvį priimanti organizacija-savanoriškos veiklos organizatorius ir projekto veiklų dalyvis-savanoris sudarytų </a:t>
            </a:r>
            <a:r>
              <a:rPr lang="lt-LT" altLang="lt-LT" sz="1800" u="sng" smtClean="0"/>
              <a:t>rašytinę savanoriškos veiklos sutartį</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92919" y="404664"/>
            <a:ext cx="8229600" cy="647700"/>
          </a:xfrm>
        </p:spPr>
        <p:txBody>
          <a:bodyPr/>
          <a:lstStyle/>
          <a:p>
            <a:pPr>
              <a:defRPr/>
            </a:pPr>
            <a:r>
              <a:rPr lang="lt-LT" altLang="lt-LT" sz="2800" dirty="0" smtClean="0"/>
              <a:t>PROJEKTŲ ĮGYVENDINIMO REIKALAVIMAI (III)</a:t>
            </a:r>
          </a:p>
        </p:txBody>
      </p:sp>
      <p:sp>
        <p:nvSpPr>
          <p:cNvPr id="52227" name="Content Placeholder 2"/>
          <p:cNvSpPr>
            <a:spLocks noGrp="1"/>
          </p:cNvSpPr>
          <p:nvPr>
            <p:ph idx="1"/>
          </p:nvPr>
        </p:nvSpPr>
        <p:spPr>
          <a:xfrm>
            <a:off x="250825" y="1196975"/>
            <a:ext cx="8713788" cy="4968875"/>
          </a:xfrm>
        </p:spPr>
        <p:txBody>
          <a:bodyPr/>
          <a:lstStyle/>
          <a:p>
            <a:pPr marL="0" indent="0">
              <a:buFont typeface="Arial" charset="0"/>
              <a:buNone/>
            </a:pPr>
            <a:r>
              <a:rPr lang="lt-LT" altLang="lt-LT" sz="2000" b="1" smtClean="0"/>
              <a:t>Iki projekto veiklų dalyvio (-ių) įtraukimo:</a:t>
            </a:r>
          </a:p>
          <a:p>
            <a:pPr marL="0" indent="0">
              <a:buFont typeface="Arial" charset="0"/>
              <a:buNone/>
            </a:pPr>
            <a:r>
              <a:rPr lang="lt-LT" altLang="lt-LT" sz="2000" smtClean="0"/>
              <a:t> 3) </a:t>
            </a:r>
            <a:r>
              <a:rPr lang="lt-LT" altLang="lt-LT" sz="2000" b="1" smtClean="0"/>
              <a:t>į praktinių darbo įgūdžių įgijimo, ugdymo darbo vietoje veiklą:</a:t>
            </a:r>
          </a:p>
          <a:p>
            <a:pPr marL="0" indent="0">
              <a:buFont typeface="Arial" charset="0"/>
              <a:buNone/>
            </a:pPr>
            <a:r>
              <a:rPr lang="lt-LT" altLang="lt-LT" sz="2000" smtClean="0"/>
              <a:t>      - būtų pasirašytas ir įgyvendinančiajai institucijai projekto sutartyje nustatyta tvarka pateiktas </a:t>
            </a:r>
            <a:r>
              <a:rPr lang="lt-LT" altLang="lt-LT" sz="2000" u="sng" smtClean="0"/>
              <a:t>projekto vykdytojo ir (arba) partnerio sudarytas susitarimas su projekto veiklų dalyvį (-ius) priimančia organizacija – darbdaviu, t. y. juridiniu asmeniu (ar jo filialu, atstovybe), kuriame (-iuose) projekto veiklų dalyvis (-iai) bus įdarbintas ir įgis, ugdys praktinius darbo įgūdžius darbo vietoje pagal darbinių įgūdžių įgijimo darbo vietoje sutartį </a:t>
            </a:r>
            <a:r>
              <a:rPr lang="lt-LT" altLang="lt-LT" sz="2000" smtClean="0"/>
              <a:t>(</a:t>
            </a:r>
            <a:r>
              <a:rPr lang="lt-LT" altLang="lt-LT" sz="2000" i="1" smtClean="0"/>
              <a:t>šis reikalavimas netaikomas tuo atveju, kai projekto veiklų dalyvius priimančia organizacija yra pats pareiškėjas ir (ar) partneris</a:t>
            </a:r>
            <a:r>
              <a:rPr lang="lt-LT" altLang="lt-LT" sz="2000" smtClean="0"/>
              <a:t>).</a:t>
            </a:r>
          </a:p>
          <a:p>
            <a:pPr marL="0" indent="0">
              <a:buFont typeface="Arial" charset="0"/>
              <a:buNone/>
            </a:pPr>
            <a:r>
              <a:rPr lang="lt-LT" altLang="lt-LT" sz="2000" smtClean="0"/>
              <a:t>     - konkretų projekto veiklų </a:t>
            </a:r>
            <a:r>
              <a:rPr lang="lt-LT" altLang="lt-LT" sz="2000" u="sng" smtClean="0"/>
              <a:t>dalyvį priimanti organizacija – darbdavys ir projekto veiklų dalyvis sudarytų  darbo įgūdžių įgijimo darbo vietoje sutartį.</a:t>
            </a:r>
            <a:endParaRPr lang="lt-LT" altLang="lt-LT" sz="1200" b="1" u="sng"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92919" y="476672"/>
            <a:ext cx="8229600" cy="647700"/>
          </a:xfrm>
        </p:spPr>
        <p:txBody>
          <a:bodyPr/>
          <a:lstStyle/>
          <a:p>
            <a:pPr>
              <a:defRPr/>
            </a:pPr>
            <a:r>
              <a:rPr lang="lt-LT" altLang="lt-LT" sz="2800" dirty="0" smtClean="0"/>
              <a:t>PROJEKTŲ ĮGYVENDINIMO REIKALAVIMAI (IV)</a:t>
            </a:r>
          </a:p>
        </p:txBody>
      </p:sp>
      <p:sp>
        <p:nvSpPr>
          <p:cNvPr id="53251" name="Content Placeholder 2"/>
          <p:cNvSpPr>
            <a:spLocks noGrp="1"/>
          </p:cNvSpPr>
          <p:nvPr>
            <p:ph idx="1"/>
          </p:nvPr>
        </p:nvSpPr>
        <p:spPr>
          <a:xfrm>
            <a:off x="250825" y="1139825"/>
            <a:ext cx="8713788" cy="4824413"/>
          </a:xfrm>
        </p:spPr>
        <p:txBody>
          <a:bodyPr/>
          <a:lstStyle/>
          <a:p>
            <a:pPr marL="0" indent="0">
              <a:buFont typeface="Arial" charset="0"/>
              <a:buNone/>
            </a:pPr>
            <a:r>
              <a:rPr lang="lt-LT" altLang="lt-LT" sz="2000" b="1" smtClean="0"/>
              <a:t>Iki projekto veiklų dalyvio įtraukimo į pagalbos verslo pradžiai teikimo veiklas įgyvendinančiajai institucijai turi būti pateikta </a:t>
            </a:r>
            <a:r>
              <a:rPr lang="lt-LT" altLang="lt-LT" sz="2000" smtClean="0"/>
              <a:t>vertinti:</a:t>
            </a:r>
          </a:p>
          <a:p>
            <a:pPr marL="0" indent="0">
              <a:buFont typeface="Arial" charset="0"/>
              <a:buNone/>
            </a:pPr>
            <a:r>
              <a:rPr lang="lt-LT" altLang="lt-LT" sz="2000" smtClean="0"/>
              <a:t>      1) projekto vykdytojo ir (ar) partnerio sudarytas susitarimas su jauno verslo subjektu dėl pagalbos verslo pradžiai jauno verslo subjektui teikimo (</a:t>
            </a:r>
            <a:r>
              <a:rPr lang="lt-LT" altLang="lt-LT" sz="2000" i="1" smtClean="0"/>
              <a:t>kur apibūdinama jauno verslo subjekto verslo pradžiai (plėtojimui) numatoma suteikti pagalba, jos teikimo terminai, nurodyta maksimali jauno verslo subjektui numatomos suteikti pagalbos projekto lėšomis vertė (kuri nustatoma remiantis jauno verslo subjektui numatomų suteikti paslaugų ir (ar) priemonių kainomis rinkoje</a:t>
            </a:r>
            <a:r>
              <a:rPr lang="lt-LT" altLang="lt-LT" sz="2000" smtClean="0"/>
              <a:t>);</a:t>
            </a:r>
          </a:p>
          <a:p>
            <a:pPr marL="0" indent="0">
              <a:buFont typeface="Arial" charset="0"/>
              <a:buNone/>
            </a:pPr>
            <a:r>
              <a:rPr lang="lt-LT" altLang="lt-LT" sz="2000" smtClean="0"/>
              <a:t>    2) jauno verslo subjekto, su kuriuo sudarytas susitarimas dėl pagalbos jauno verslo subjektui teikimo, užpildyta Smulkiojo ir vidutinio verslo subjekto statuso deklaracija;</a:t>
            </a:r>
          </a:p>
          <a:p>
            <a:pPr marL="0" indent="0">
              <a:buFont typeface="Arial" charset="0"/>
              <a:buNone/>
            </a:pPr>
            <a:r>
              <a:rPr lang="lt-LT" altLang="lt-LT" sz="2000" smtClean="0"/>
              <a:t>    </a:t>
            </a:r>
          </a:p>
          <a:p>
            <a:pPr marL="0" indent="0">
              <a:buFont typeface="Arial" charset="0"/>
              <a:buNone/>
            </a:pPr>
            <a:endParaRPr lang="lt-LT" altLang="lt-LT" sz="2000" b="1" u="sng"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648"/>
            <a:ext cx="8229600" cy="503237"/>
          </a:xfrm>
        </p:spPr>
        <p:txBody>
          <a:bodyPr>
            <a:noAutofit/>
          </a:bodyPr>
          <a:lstStyle/>
          <a:p>
            <a:pPr>
              <a:defRPr/>
            </a:pPr>
            <a:r>
              <a:rPr lang="lt-LT" altLang="lt-LT" sz="2800" dirty="0" smtClean="0"/>
              <a:t>PROJEKTŲ ĮGYVENDINIMO REIKALAVIMAI (IV)</a:t>
            </a:r>
          </a:p>
        </p:txBody>
      </p:sp>
      <p:sp>
        <p:nvSpPr>
          <p:cNvPr id="31747" name="Content Placeholder 2"/>
          <p:cNvSpPr>
            <a:spLocks noGrp="1"/>
          </p:cNvSpPr>
          <p:nvPr>
            <p:ph idx="1"/>
          </p:nvPr>
        </p:nvSpPr>
        <p:spPr>
          <a:xfrm>
            <a:off x="179388" y="796925"/>
            <a:ext cx="8785225" cy="5111750"/>
          </a:xfrm>
        </p:spPr>
        <p:txBody>
          <a:bodyPr/>
          <a:lstStyle/>
          <a:p>
            <a:pPr marL="0" indent="0">
              <a:buFont typeface="Arial" panose="020B0604020202020204" pitchFamily="34" charset="0"/>
              <a:buNone/>
              <a:defRPr/>
            </a:pPr>
            <a:r>
              <a:rPr lang="lt-LT" sz="1800" b="1" dirty="0"/>
              <a:t>Kiti pagalbos verslo pradžiai teikimo veiklų vykdymo reikalavimai: </a:t>
            </a:r>
          </a:p>
          <a:p>
            <a:pPr>
              <a:defRPr/>
            </a:pPr>
            <a:endParaRPr lang="lt-LT" sz="1800" u="sng" dirty="0"/>
          </a:p>
          <a:p>
            <a:pPr>
              <a:defRPr/>
            </a:pPr>
            <a:r>
              <a:rPr lang="lt-LT" sz="1800" u="sng" dirty="0"/>
              <a:t>Jauno verslo subjektui suteiktos verslo pradžiai reikalingos priemonės turi būti naudojamos paties jauno verslo subjekto vykdomoje veikloje</a:t>
            </a:r>
            <a:r>
              <a:rPr lang="lt-LT" sz="1800" dirty="0"/>
              <a:t>, neperduodant jų naudoti (nuomos, panaudos ar kt. pagrindais) tretiesiems asmenims, taip pat nurodytos priemonės </a:t>
            </a:r>
            <a:r>
              <a:rPr lang="lt-LT" sz="1800" u="sng" dirty="0"/>
              <a:t>negali būti perduodamos jauno verslo subjektui valdyti nuosavybės teise</a:t>
            </a:r>
            <a:r>
              <a:rPr lang="lt-LT" sz="1800" dirty="0"/>
              <a:t>; </a:t>
            </a:r>
          </a:p>
          <a:p>
            <a:pPr>
              <a:defRPr/>
            </a:pPr>
            <a:endParaRPr lang="lt-LT" sz="1800" dirty="0"/>
          </a:p>
          <a:p>
            <a:pPr>
              <a:defRPr/>
            </a:pPr>
            <a:r>
              <a:rPr lang="lt-LT" sz="1800" u="sng" dirty="0"/>
              <a:t>Projekto lėšomis įsigytos verslo pradžiai skirtos priemonės </a:t>
            </a:r>
            <a:r>
              <a:rPr lang="lt-LT" sz="1800" dirty="0"/>
              <a:t>(t. y. techninė, biuro ar kita įranga) </a:t>
            </a:r>
            <a:r>
              <a:rPr lang="lt-LT" sz="1800" u="sng" dirty="0"/>
              <a:t>būtų naudojamos jauno verslo subjektų ne trumpiau kaip 3 (tris) metus nuo jų įsigijimo dienos </a:t>
            </a:r>
            <a:r>
              <a:rPr lang="lt-LT" sz="1800" dirty="0"/>
              <a:t>(</a:t>
            </a:r>
            <a:r>
              <a:rPr lang="lt-LT" sz="1800" i="1" dirty="0"/>
              <a:t>į šį laikotarpį įskaičiuojami laiko tarpai, kai verslo pradžiai skirtos priemonės nenaudojamos dėl to, kad projekto vykdytojas / partneris aktyviai ieško jauno verslo subjektų, kurių verslo pradžiai būtų reikalinga naudoti projekto lėšomis įsigytas priemones, ir (ar) dėl to, kad verslo pradžiai skirtos priemonės pagal savo paskirtį yra netinkamos naudoti tam tikro sezono metu</a:t>
            </a:r>
            <a:r>
              <a:rPr lang="lt-LT" sz="1800" dirty="0"/>
              <a:t>); </a:t>
            </a:r>
            <a:r>
              <a:rPr lang="lt-LT" sz="1800" u="sng" dirty="0"/>
              <a:t>jei priemonė įsigyjama iki projekto veiklų pabaigos likus mažiau nei 3 (trims) metams, projekto vykdytojas turi užtikrinti, kad ši priemonė būtų naudojama jauno verslo subjektų ir po projekto veiklų įgyvendinimo pabaigos tol, kol pasibaigs 3 (trejų) metų laikotarpis po priemonės įsigijimo</a:t>
            </a:r>
            <a:r>
              <a:rPr lang="lt-LT" sz="1800" dirty="0"/>
              <a:t>.</a:t>
            </a:r>
          </a:p>
          <a:p>
            <a:pPr marL="0" indent="0">
              <a:buFont typeface="Arial" panose="020B0604020202020204" pitchFamily="34" charset="0"/>
              <a:buNone/>
              <a:defRPr/>
            </a:pPr>
            <a:endParaRPr lang="lt-LT" sz="1800" b="1" u="sn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p:txBody>
          <a:bodyPr/>
          <a:lstStyle/>
          <a:p>
            <a:r>
              <a:rPr lang="lt-LT" altLang="lt-LT" smtClean="0"/>
              <a:t>Projektinių pasiūlymų atrankos kriterijai ir jų vertinimas balais</a:t>
            </a:r>
          </a:p>
          <a:p>
            <a:r>
              <a:rPr lang="lt-LT" altLang="lt-LT" smtClean="0"/>
              <a:t>Kvietimas teikti projektinius pasiūlymus</a:t>
            </a:r>
          </a:p>
          <a:p>
            <a:r>
              <a:rPr lang="lt-LT" altLang="lt-LT" smtClean="0"/>
              <a:t>Projektinių pasiūlymų vertinimas</a:t>
            </a:r>
          </a:p>
          <a:p>
            <a:r>
              <a:rPr lang="lt-LT" altLang="lt-LT" smtClean="0"/>
              <a:t>Sąrašų sudarymas</a:t>
            </a:r>
          </a:p>
          <a:p>
            <a:endParaRPr lang="en-US" altLang="lt-LT" smtClean="0"/>
          </a:p>
        </p:txBody>
      </p:sp>
      <p:sp>
        <p:nvSpPr>
          <p:cNvPr id="3" name="Title 2"/>
          <p:cNvSpPr>
            <a:spLocks noGrp="1"/>
          </p:cNvSpPr>
          <p:nvPr>
            <p:ph type="title"/>
          </p:nvPr>
        </p:nvSpPr>
        <p:spPr/>
        <p:txBody>
          <a:bodyPr>
            <a:normAutofit fontScale="90000"/>
          </a:bodyPr>
          <a:lstStyle/>
          <a:p>
            <a:pPr>
              <a:defRPr/>
            </a:pPr>
            <a:r>
              <a:rPr lang="lt-LT" sz="4000" dirty="0" smtClean="0"/>
              <a:t>Projektinių pasiūlymų (PP) atranka</a:t>
            </a:r>
            <a:r>
              <a:rPr lang="pt-BR" dirty="0" smtClean="0"/>
              <a:t/>
            </a:r>
            <a:br>
              <a:rPr lang="pt-BR" dirty="0" smtClean="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p:txBody>
          <a:bodyPr/>
          <a:lstStyle/>
          <a:p>
            <a:r>
              <a:rPr lang="lt-LT" altLang="lt-LT" sz="2000" smtClean="0"/>
              <a:t>pateiktas laiku</a:t>
            </a:r>
          </a:p>
          <a:p>
            <a:r>
              <a:rPr lang="lt-LT" altLang="lt-LT" sz="2000" smtClean="0"/>
              <a:t>pateiktas pagal nustatytą formą;</a:t>
            </a:r>
          </a:p>
          <a:p>
            <a:r>
              <a:rPr lang="lt-LT" altLang="lt-LT" sz="2000" smtClean="0"/>
              <a:t>atitinka kvietime atrankai nustatytus reikalavimus;</a:t>
            </a:r>
          </a:p>
          <a:p>
            <a:r>
              <a:rPr lang="lt-LT" altLang="lt-LT" sz="2000" smtClean="0"/>
              <a:t>prisideda prie Priemonės įgyvendinimo ir rezultato bei produkto rodiklių pasiekimo;</a:t>
            </a:r>
          </a:p>
          <a:p>
            <a:r>
              <a:rPr lang="lt-LT" altLang="lt-LT" sz="2000" smtClean="0"/>
              <a:t>prisideda prie Strategijos tikslo, uždavinio (-ių) ir veiksmo (-ų) įgyvendinimo, numatytų tikslo rezultato ir veiksmo produktų rodiklių pasiekimo;</a:t>
            </a:r>
          </a:p>
          <a:p>
            <a:r>
              <a:rPr lang="lt-LT" altLang="lt-LT" sz="2000" smtClean="0"/>
              <a:t>numatytas ne mažesnis nei kvietime atrankai nustatytas prisidėjimas;</a:t>
            </a:r>
          </a:p>
          <a:p>
            <a:r>
              <a:rPr lang="lt-LT" altLang="lt-LT" sz="2000" smtClean="0"/>
              <a:t>pagrįsta, kad rezultatai bus prieinami gyvenamosios vietovės bendruomenei;</a:t>
            </a:r>
          </a:p>
          <a:p>
            <a:r>
              <a:rPr lang="lt-LT" altLang="lt-LT" sz="2000" smtClean="0"/>
              <a:t>pateikti kvietime atrankai nustatyti dokumentai (jei taikoma).</a:t>
            </a:r>
          </a:p>
          <a:p>
            <a:endParaRPr lang="en-US" altLang="lt-LT" sz="2000" smtClean="0"/>
          </a:p>
        </p:txBody>
      </p:sp>
      <p:sp>
        <p:nvSpPr>
          <p:cNvPr id="3" name="Title 2"/>
          <p:cNvSpPr>
            <a:spLocks noGrp="1"/>
          </p:cNvSpPr>
          <p:nvPr>
            <p:ph type="title"/>
          </p:nvPr>
        </p:nvSpPr>
        <p:spPr/>
        <p:txBody>
          <a:bodyPr>
            <a:normAutofit fontScale="90000"/>
          </a:bodyPr>
          <a:lstStyle/>
          <a:p>
            <a:pPr>
              <a:defRPr/>
            </a:pPr>
            <a:r>
              <a:rPr lang="lt-LT" dirty="0" smtClean="0"/>
              <a:t>Kiekvienas PP turi atitikti (administracinė atitiktis):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450850" y="1196975"/>
            <a:ext cx="8229600" cy="4525963"/>
          </a:xfrm>
        </p:spPr>
        <p:txBody>
          <a:bodyPr/>
          <a:lstStyle/>
          <a:p>
            <a:r>
              <a:rPr lang="lt-LT" altLang="lt-LT" sz="2800" smtClean="0"/>
              <a:t>Bendrieji kriterijai:</a:t>
            </a:r>
          </a:p>
          <a:p>
            <a:pPr lvl="1" fontAlgn="ctr"/>
            <a:r>
              <a:rPr lang="lt-LT" altLang="lt-LT" sz="2400" smtClean="0"/>
              <a:t>pagrįsta vietos plėtros projektiniu pasiūlymu sprendžiama problema, nurodytos priežastys, lėmusios projekto įgyvendinimą</a:t>
            </a:r>
          </a:p>
          <a:p>
            <a:pPr lvl="1" fontAlgn="ctr"/>
            <a:r>
              <a:rPr lang="lt-LT" altLang="lt-LT" sz="2400" smtClean="0"/>
              <a:t>pasirinktas tikslas (-ai), uždavinys (-ai) ir veikla (-os) užtikrina Strategijos veiksmo (-ų) įgyvendinimą</a:t>
            </a:r>
          </a:p>
          <a:p>
            <a:pPr lvl="1" fontAlgn="ctr"/>
            <a:r>
              <a:rPr lang="lt-LT" altLang="lt-LT" sz="2400" smtClean="0"/>
              <a:t>kiekvienam veiksmui nurodyti fiziniai rodikliai ir jų siektinos reikšmės yra realios ir pasiekiamos;</a:t>
            </a:r>
            <a:endParaRPr lang="en-US" altLang="lt-LT" sz="2000" smtClean="0"/>
          </a:p>
          <a:p>
            <a:pPr lvl="1" fontAlgn="ctr"/>
            <a:r>
              <a:rPr lang="lt-LT" altLang="lt-LT" sz="2400" smtClean="0"/>
              <a:t>į projektinio pasiūlymo veiklas planuojamas įtraukti dalyvių skaičius </a:t>
            </a:r>
          </a:p>
          <a:p>
            <a:pPr lvl="1" fontAlgn="ctr"/>
            <a:r>
              <a:rPr lang="lt-LT" altLang="lt-LT" sz="2400" smtClean="0"/>
              <a:t>prašomos skirti lėšos yra detalizuotos ir pagrįstos</a:t>
            </a:r>
          </a:p>
          <a:p>
            <a:pPr lvl="1" fontAlgn="ctr"/>
            <a:r>
              <a:rPr lang="lt-LT" altLang="lt-LT" sz="2400" smtClean="0"/>
              <a:t>numatytas didesnis nei prašoma procentų prisidėjimas</a:t>
            </a:r>
            <a:endParaRPr lang="en-US" altLang="lt-LT" sz="2800" smtClean="0"/>
          </a:p>
        </p:txBody>
      </p:sp>
      <p:sp>
        <p:nvSpPr>
          <p:cNvPr id="3" name="Title 2"/>
          <p:cNvSpPr>
            <a:spLocks noGrp="1"/>
          </p:cNvSpPr>
          <p:nvPr>
            <p:ph type="title"/>
          </p:nvPr>
        </p:nvSpPr>
        <p:spPr>
          <a:xfrm>
            <a:off x="450086" y="-171400"/>
            <a:ext cx="8229600" cy="1143000"/>
          </a:xfrm>
        </p:spPr>
        <p:txBody>
          <a:bodyPr/>
          <a:lstStyle/>
          <a:p>
            <a:pPr>
              <a:defRPr/>
            </a:pPr>
            <a:r>
              <a:rPr lang="lt-LT" sz="3600" dirty="0" smtClean="0"/>
              <a:t>PP kokybės matavimas (I)</a:t>
            </a:r>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850" y="1196975"/>
            <a:ext cx="8229600" cy="4525963"/>
          </a:xfrm>
        </p:spPr>
        <p:txBody>
          <a:bodyPr/>
          <a:lstStyle/>
          <a:p>
            <a:pPr>
              <a:defRPr/>
            </a:pPr>
            <a:r>
              <a:rPr lang="lt-LT" sz="3200" dirty="0" smtClean="0"/>
              <a:t>Specialieji kriterijai:</a:t>
            </a:r>
          </a:p>
          <a:p>
            <a:pPr>
              <a:defRPr/>
            </a:pPr>
            <a:endParaRPr lang="lt-LT" sz="3200" dirty="0"/>
          </a:p>
          <a:p>
            <a:pPr marL="109537" indent="0">
              <a:buFont typeface="Wingdings 3" pitchFamily="18" charset="2"/>
              <a:buNone/>
              <a:defRPr/>
            </a:pPr>
            <a:r>
              <a:rPr lang="lt-LT" sz="2400" i="1" dirty="0" smtClean="0"/>
              <a:t>Specialiuosius vietos plėtros projektinių pasiūlymų atrankos naudos ir kokybės kriterijus bei jų vertinimo balus tvirtina VVG valdyba prieš paskelbiant kvietimą teikti vietos plėtros projektinius pasiūlymus atrankai.</a:t>
            </a:r>
          </a:p>
        </p:txBody>
      </p:sp>
      <p:sp>
        <p:nvSpPr>
          <p:cNvPr id="3" name="Title 2"/>
          <p:cNvSpPr>
            <a:spLocks noGrp="1"/>
          </p:cNvSpPr>
          <p:nvPr>
            <p:ph type="title"/>
          </p:nvPr>
        </p:nvSpPr>
        <p:spPr>
          <a:xfrm>
            <a:off x="450086" y="-171400"/>
            <a:ext cx="8229600" cy="1143000"/>
          </a:xfrm>
        </p:spPr>
        <p:txBody>
          <a:bodyPr/>
          <a:lstStyle/>
          <a:p>
            <a:pPr>
              <a:defRPr/>
            </a:pPr>
            <a:r>
              <a:rPr lang="lt-LT" sz="3600" dirty="0" smtClean="0"/>
              <a:t>PP kokybės matavimas (II)</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552" y="404664"/>
            <a:ext cx="8229600" cy="642937"/>
          </a:xfrm>
        </p:spPr>
        <p:txBody>
          <a:bodyPr>
            <a:normAutofit fontScale="90000"/>
          </a:bodyPr>
          <a:lstStyle/>
          <a:p>
            <a:pPr>
              <a:defRPr/>
            </a:pPr>
            <a:r>
              <a:rPr lang="lt-LT" altLang="lt-LT" dirty="0" smtClean="0"/>
              <a:t>TIKSLINĖS GRUPĖS: </a:t>
            </a:r>
            <a:r>
              <a:rPr lang="lt-LT" altLang="lt-LT" sz="1800" dirty="0" smtClean="0"/>
              <a:t>bendruomenės inicijuojamos veiklos, skirtos mažinti gyventojų esamą socialinę atskirtį </a:t>
            </a:r>
          </a:p>
        </p:txBody>
      </p:sp>
      <p:sp>
        <p:nvSpPr>
          <p:cNvPr id="15363" name="Content Placeholder 2"/>
          <p:cNvSpPr>
            <a:spLocks noGrp="1"/>
          </p:cNvSpPr>
          <p:nvPr>
            <p:ph idx="1"/>
          </p:nvPr>
        </p:nvSpPr>
        <p:spPr>
          <a:xfrm>
            <a:off x="395288" y="1484313"/>
            <a:ext cx="8229600" cy="3992562"/>
          </a:xfrm>
        </p:spPr>
        <p:txBody>
          <a:bodyPr/>
          <a:lstStyle/>
          <a:p>
            <a:pPr>
              <a:buFont typeface="Arial" charset="0"/>
              <a:buNone/>
            </a:pPr>
            <a:r>
              <a:rPr lang="lt-LT" altLang="lt-LT" sz="1400" b="1" smtClean="0"/>
              <a:t>socialinę atskirtį patiriantys gyventojai: </a:t>
            </a:r>
          </a:p>
          <a:p>
            <a:r>
              <a:rPr lang="lt-LT" altLang="lt-LT" sz="1400" smtClean="0"/>
              <a:t>daugiavaikių šeimų nariai, motinos (tėvai), vienos (-i) auginančios (-ys) vaiką (-us) iki 14 metų;</a:t>
            </a:r>
          </a:p>
          <a:p>
            <a:r>
              <a:rPr lang="lt-LT" altLang="lt-LT" sz="1400" smtClean="0"/>
              <a:t>likę be tėvų globos vaikai iki 18 metų;</a:t>
            </a:r>
          </a:p>
          <a:p>
            <a:r>
              <a:rPr lang="lt-LT" altLang="lt-LT" sz="1400" smtClean="0"/>
              <a:t>socialinės rizikos vaikai, socialinės rizikos suaugę asmenys ir jų šeimos nariai, socialinės rizikos šeimos;</a:t>
            </a:r>
          </a:p>
          <a:p>
            <a:r>
              <a:rPr lang="lt-LT" altLang="lt-LT" sz="1400" smtClean="0"/>
              <a:t>esami ir buvę vaikų socialinės globos namų, bendruomeninių vaikų globos namų, specialiųjų internatinių mokyklų, šeimynų auklėtiniai (iki 29 metų);</a:t>
            </a:r>
          </a:p>
          <a:p>
            <a:r>
              <a:rPr lang="lt-LT" altLang="lt-LT" sz="1400" smtClean="0"/>
              <a:t>nepasiturintys asmenys ir šeimos, kuriems teikiama socialinė parama;</a:t>
            </a:r>
          </a:p>
          <a:p>
            <a:r>
              <a:rPr lang="lt-LT" altLang="lt-LT" sz="1400" smtClean="0"/>
              <a:t>asmenys, kuriems yra suteiktas prieglobstis Lietuvos Respublikoje;</a:t>
            </a:r>
          </a:p>
          <a:p>
            <a:r>
              <a:rPr lang="lt-LT" altLang="lt-LT" sz="1400" smtClean="0"/>
              <a:t>neįgalieji ir jų šeimos nariai; </a:t>
            </a:r>
          </a:p>
          <a:p>
            <a:r>
              <a:rPr lang="lt-LT" altLang="lt-LT" sz="1400" smtClean="0"/>
              <a:t>senyvo amžiaus asmenys;</a:t>
            </a:r>
          </a:p>
          <a:p>
            <a:r>
              <a:rPr lang="lt-LT" altLang="lt-LT" sz="1400" smtClean="0"/>
              <a:t>smurto artimoje aplinkoje, prekybos žmonėmis ar kitokių nusikaltimų asmeniui aukos ir jų šeimos nariai;</a:t>
            </a:r>
          </a:p>
          <a:p>
            <a:r>
              <a:rPr lang="lt-LT" altLang="lt-LT" sz="1400" smtClean="0"/>
              <a:t>asmenys, besinaudojantys apgyvendinimo (nakvynės) savarankiško gyvenimo namuose, nakvynės namuose ar krizių centruose paslaugomis, ir jų šeimos nariai;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74950" y="1884363"/>
            <a:ext cx="3594100" cy="3721100"/>
          </a:xfrm>
        </p:spPr>
      </p:pic>
      <p:sp>
        <p:nvSpPr>
          <p:cNvPr id="3" name="Title 2"/>
          <p:cNvSpPr>
            <a:spLocks noGrp="1"/>
          </p:cNvSpPr>
          <p:nvPr>
            <p:ph type="title"/>
          </p:nvPr>
        </p:nvSpPr>
        <p:spPr/>
        <p:txBody>
          <a:bodyPr/>
          <a:lstStyle/>
          <a:p>
            <a:pPr algn="ctr">
              <a:defRPr/>
            </a:pPr>
            <a:r>
              <a:rPr lang="lt-LT" dirty="0" smtClean="0"/>
              <a:t>UŽDUOTIS</a:t>
            </a:r>
            <a:endParaRPr lang="lt-L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r>
              <a:rPr lang="lt-LT" altLang="lt-LT" sz="2000" smtClean="0"/>
              <a:t>Skelbiamas VVG arba savivaldybės interneto svetainėje, taip pat kitomis informavimo priemonėmis</a:t>
            </a:r>
          </a:p>
          <a:p>
            <a:r>
              <a:rPr lang="lt-LT" altLang="lt-LT" sz="2000" smtClean="0"/>
              <a:t>Duodamas ne trumpesnis nei 1 mėn. terminas PP parengimui</a:t>
            </a:r>
          </a:p>
          <a:p>
            <a:r>
              <a:rPr lang="lt-LT" altLang="lt-LT" sz="2000" smtClean="0"/>
              <a:t>Kvietime atrankai nurodoma:</a:t>
            </a:r>
          </a:p>
          <a:p>
            <a:pPr lvl="1"/>
            <a:r>
              <a:rPr lang="lt-LT" altLang="lt-LT" sz="1600" smtClean="0"/>
              <a:t>Strategijos pavadinimas, teritorija, tikslas, uždavinys, veiksmas (-ai), </a:t>
            </a:r>
          </a:p>
          <a:p>
            <a:pPr lvl="1"/>
            <a:r>
              <a:rPr lang="lt-LT" altLang="lt-LT" sz="1600" smtClean="0"/>
              <a:t>Vietos plėtros strategijos planuojami rezultatai</a:t>
            </a:r>
          </a:p>
          <a:p>
            <a:pPr lvl="1"/>
            <a:r>
              <a:rPr lang="lt-LT" altLang="lt-LT" sz="1600" smtClean="0"/>
              <a:t>Kvietimui numatytas finansavimas</a:t>
            </a:r>
          </a:p>
          <a:p>
            <a:pPr lvl="1"/>
            <a:r>
              <a:rPr lang="lt-LT" altLang="lt-LT" sz="1600" smtClean="0"/>
              <a:t>Didžiausia galima projektui skirti finansavimo lėšų suma</a:t>
            </a:r>
          </a:p>
          <a:p>
            <a:pPr lvl="1"/>
            <a:r>
              <a:rPr lang="lt-LT" altLang="lt-LT" sz="1600" smtClean="0"/>
              <a:t>Tinkami vietos plėtros projektinių pasiūlymų pareiškėjai bei partneriai</a:t>
            </a:r>
          </a:p>
          <a:p>
            <a:pPr lvl="1"/>
            <a:r>
              <a:rPr lang="lt-LT" altLang="lt-LT" sz="1600" smtClean="0"/>
              <a:t>Reikalavimai projektams, remiamos veiklos, tinkamoms finansuoti išlaidos</a:t>
            </a:r>
          </a:p>
          <a:p>
            <a:pPr lvl="1"/>
            <a:r>
              <a:rPr lang="lt-LT" altLang="lt-LT" sz="1600" smtClean="0"/>
              <a:t>PP pateikimo terminas ir būdas </a:t>
            </a:r>
          </a:p>
          <a:p>
            <a:pPr lvl="1"/>
            <a:r>
              <a:rPr lang="lt-LT" altLang="lt-LT" sz="1600" smtClean="0"/>
              <a:t>Susiję dokumentai </a:t>
            </a:r>
          </a:p>
          <a:p>
            <a:pPr lvl="1"/>
            <a:r>
              <a:rPr lang="lt-LT" altLang="lt-LT" sz="1600" smtClean="0"/>
              <a:t>Kontaktai</a:t>
            </a:r>
          </a:p>
          <a:p>
            <a:pPr lvl="1"/>
            <a:r>
              <a:rPr lang="lt-LT" altLang="lt-LT" sz="1600" smtClean="0"/>
              <a:t>Papildoma informacija</a:t>
            </a:r>
          </a:p>
          <a:p>
            <a:endParaRPr lang="lt-LT" altLang="lt-LT" sz="2000" smtClean="0"/>
          </a:p>
          <a:p>
            <a:endParaRPr lang="en-US" altLang="lt-LT" sz="2000" smtClean="0"/>
          </a:p>
        </p:txBody>
      </p:sp>
      <p:sp>
        <p:nvSpPr>
          <p:cNvPr id="3" name="Title 2"/>
          <p:cNvSpPr>
            <a:spLocks noGrp="1"/>
          </p:cNvSpPr>
          <p:nvPr>
            <p:ph type="title"/>
          </p:nvPr>
        </p:nvSpPr>
        <p:spPr/>
        <p:txBody>
          <a:bodyPr/>
          <a:lstStyle/>
          <a:p>
            <a:pPr>
              <a:defRPr/>
            </a:pPr>
            <a:r>
              <a:rPr lang="lt-LT" dirty="0" smtClean="0"/>
              <a:t>Kvietimas atrankai</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1392238"/>
            <a:ext cx="8229600" cy="5187950"/>
          </a:xfrm>
        </p:spPr>
        <p:txBody>
          <a:bodyPr/>
          <a:lstStyle/>
          <a:p>
            <a:r>
              <a:rPr lang="lt-LT" altLang="lt-LT" sz="2000" smtClean="0"/>
              <a:t>Vertintojais yra asmenys, kurie atitinka šiuos reikalavimus:</a:t>
            </a:r>
            <a:endParaRPr lang="en-US" altLang="lt-LT" sz="2000" smtClean="0"/>
          </a:p>
          <a:p>
            <a:pPr lvl="1"/>
            <a:r>
              <a:rPr lang="lt-LT" altLang="lt-LT" sz="2000" smtClean="0"/>
              <a:t>turi ne mažiau kaip X metų darbo patirties paskelbto kvietimo atrankai srityje;</a:t>
            </a:r>
            <a:endParaRPr lang="en-US" altLang="lt-LT" sz="2000" smtClean="0"/>
          </a:p>
          <a:p>
            <a:pPr lvl="1"/>
            <a:r>
              <a:rPr lang="lt-LT" altLang="lt-LT" sz="2000" smtClean="0"/>
              <a:t>turi patirties atliekant projektinių pasiūlymų vertinimu;</a:t>
            </a:r>
            <a:endParaRPr lang="en-US" altLang="lt-LT" sz="2000" smtClean="0"/>
          </a:p>
          <a:p>
            <a:pPr lvl="1"/>
            <a:r>
              <a:rPr lang="lt-LT" altLang="lt-LT" sz="2000" smtClean="0"/>
              <a:t>neturi sąsajų su vertinamų vietos plėtros projektinių pasiūlymų pareiškėjais ar jų partneriais, dėl ko galėtų kilti interesų konfliktas;</a:t>
            </a:r>
            <a:endParaRPr lang="en-US" altLang="lt-LT" sz="2000" smtClean="0"/>
          </a:p>
          <a:p>
            <a:pPr lvl="1"/>
            <a:r>
              <a:rPr lang="lt-LT" altLang="lt-LT" sz="2000" smtClean="0"/>
              <a:t>(nurodomi kiti reikalavimai, jei būtina).</a:t>
            </a:r>
            <a:endParaRPr lang="en-US" altLang="lt-LT" sz="2000" smtClean="0"/>
          </a:p>
          <a:p>
            <a:r>
              <a:rPr lang="lt-LT" altLang="lt-LT" sz="2000" b="1" u="sng" smtClean="0"/>
              <a:t>Miesto VVG kolegialaus valdymo organo nariai negali būti skiriami vertintojais.</a:t>
            </a:r>
            <a:endParaRPr lang="en-US" altLang="lt-LT" sz="2000" b="1" u="sng" smtClean="0"/>
          </a:p>
          <a:p>
            <a:r>
              <a:rPr lang="lt-LT" altLang="lt-LT" sz="2000" smtClean="0"/>
              <a:t>Jei miesto VVG teikia vietos plėtros projektinį pasiūlymą, jo vertinimui pasitelkiami ne mažiau kaip trys vertintojai, kuriuos skiria X (nurodyti kas konkrečiai) ir kurie neturi darbo santykių su miesto VVG. </a:t>
            </a:r>
            <a:endParaRPr lang="en-US" altLang="lt-LT" sz="2000" smtClean="0"/>
          </a:p>
          <a:p>
            <a:endParaRPr lang="en-US" altLang="lt-LT" sz="2000" smtClean="0"/>
          </a:p>
        </p:txBody>
      </p:sp>
      <p:sp>
        <p:nvSpPr>
          <p:cNvPr id="3" name="Title 2"/>
          <p:cNvSpPr>
            <a:spLocks noGrp="1"/>
          </p:cNvSpPr>
          <p:nvPr>
            <p:ph type="title"/>
          </p:nvPr>
        </p:nvSpPr>
        <p:spPr/>
        <p:txBody>
          <a:bodyPr/>
          <a:lstStyle/>
          <a:p>
            <a:pPr>
              <a:defRPr/>
            </a:pPr>
            <a:r>
              <a:rPr lang="lt-LT" dirty="0" smtClean="0"/>
              <a:t>PP vertinimas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765175"/>
            <a:ext cx="8834437" cy="3689350"/>
          </a:xfrm>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pPr fontAlgn="ctr"/>
            <a:r>
              <a:rPr lang="lt-LT" altLang="lt-LT" sz="2000" smtClean="0"/>
              <a:t>Miesto VVG, atsižvelgdama į vietos plėtros projektų vertintojų vertinimo ataskaitoje pateiktą vertinimo išvadą, sudaro:</a:t>
            </a:r>
            <a:endParaRPr lang="en-US" altLang="lt-LT" sz="2000" smtClean="0"/>
          </a:p>
          <a:p>
            <a:pPr lvl="1"/>
            <a:r>
              <a:rPr lang="lt-LT" altLang="lt-LT" sz="2000" smtClean="0"/>
              <a:t>siūlomų finansuoti vietos plėtros projektų sąrašą;</a:t>
            </a:r>
            <a:endParaRPr lang="en-US" altLang="lt-LT" sz="2000" smtClean="0"/>
          </a:p>
          <a:p>
            <a:pPr lvl="1"/>
            <a:r>
              <a:rPr lang="lt-LT" altLang="lt-LT" sz="2000" smtClean="0"/>
              <a:t>rezervinį vietos plėtros projektų sąrašą (jei taikoma);</a:t>
            </a:r>
            <a:endParaRPr lang="en-US" altLang="lt-LT" sz="2000" smtClean="0"/>
          </a:p>
          <a:p>
            <a:pPr lvl="1"/>
            <a:r>
              <a:rPr lang="lt-LT" altLang="lt-LT" sz="2000" smtClean="0"/>
              <a:t>siūlomų nefinansuoti vietos plėtros projektų sąrašą (jei aktualu).</a:t>
            </a:r>
            <a:endParaRPr lang="en-US" altLang="lt-LT" sz="2000" smtClean="0"/>
          </a:p>
          <a:p>
            <a:r>
              <a:rPr lang="lt-LT" altLang="lt-LT" sz="2000" smtClean="0"/>
              <a:t>Miesto VVG nepritarus vietos plėtros projektinių pasiūlymų vertintojų parengtai vertinimo ataskaitai, miesto VVG sprendimu nustatomas ne trumpesnis nei X darbo dienų terminas vertintojams atlikti pakartotinį vietos plėtros projektinių pasiūlymų vertinimą, parengti ir pateikti patikslintą vertinimo ataskaitą. </a:t>
            </a:r>
            <a:endParaRPr lang="en-US" altLang="lt-LT" sz="2000" smtClean="0"/>
          </a:p>
        </p:txBody>
      </p:sp>
      <p:sp>
        <p:nvSpPr>
          <p:cNvPr id="3" name="Title 2"/>
          <p:cNvSpPr>
            <a:spLocks noGrp="1"/>
          </p:cNvSpPr>
          <p:nvPr>
            <p:ph type="title"/>
          </p:nvPr>
        </p:nvSpPr>
        <p:spPr/>
        <p:txBody>
          <a:bodyPr/>
          <a:lstStyle/>
          <a:p>
            <a:pPr>
              <a:defRPr/>
            </a:pPr>
            <a:r>
              <a:rPr lang="lt-LT" dirty="0" smtClean="0"/>
              <a:t>Sąrašų sudarymas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39612" y="332656"/>
            <a:ext cx="8229600" cy="503237"/>
          </a:xfrm>
        </p:spPr>
        <p:txBody>
          <a:bodyPr>
            <a:normAutofit fontScale="90000"/>
          </a:bodyPr>
          <a:lstStyle/>
          <a:p>
            <a:pPr>
              <a:defRPr/>
            </a:pPr>
            <a:r>
              <a:rPr lang="lt-LT" altLang="lt-LT" dirty="0" smtClean="0"/>
              <a:t>PROCESAS</a:t>
            </a:r>
          </a:p>
        </p:txBody>
      </p:sp>
      <p:sp>
        <p:nvSpPr>
          <p:cNvPr id="31747" name="Content Placeholder 2"/>
          <p:cNvSpPr>
            <a:spLocks noGrp="1"/>
          </p:cNvSpPr>
          <p:nvPr>
            <p:ph idx="1"/>
          </p:nvPr>
        </p:nvSpPr>
        <p:spPr>
          <a:xfrm>
            <a:off x="179388" y="1557338"/>
            <a:ext cx="8785225" cy="5111750"/>
          </a:xfrm>
        </p:spPr>
        <p:txBody>
          <a:bodyPr/>
          <a:lstStyle/>
          <a:p>
            <a:pPr>
              <a:defRPr/>
            </a:pPr>
            <a:endParaRPr lang="lt-LT" sz="1800" u="sng" dirty="0"/>
          </a:p>
          <a:p>
            <a:pPr marL="0" indent="0">
              <a:buFont typeface="Arial" panose="020B0604020202020204" pitchFamily="34" charset="0"/>
              <a:buNone/>
              <a:defRPr/>
            </a:pPr>
            <a:r>
              <a:rPr lang="lt-LT" dirty="0"/>
              <a:t>	</a:t>
            </a:r>
            <a:endParaRPr lang="lt-LT" sz="1600" b="1" u="sng" dirty="0"/>
          </a:p>
        </p:txBody>
      </p:sp>
      <p:pic>
        <p:nvPicPr>
          <p:cNvPr id="65540" name="Paveikslėlis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584200"/>
            <a:ext cx="878522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p:txBody>
          <a:bodyPr/>
          <a:lstStyle/>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vietos plėtros projektinių pasiūlymų atrankos kriterijų, jų balų ir vietos plėtros projektinių pasiūlymų vertinimo ir atrankos vidaus tvarkos aprašo tvirtinimas;</a:t>
            </a:r>
            <a:endParaRPr lang="en-US" altLang="lt-LT" sz="2400" smtClean="0">
              <a:latin typeface="Times New Roman" pitchFamily="18" charset="0"/>
              <a:ea typeface="Calibri" pitchFamily="34" charset="0"/>
              <a:cs typeface="Times New Roman" pitchFamily="18" charset="0"/>
            </a:endParaRPr>
          </a:p>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vietos plėtros projektų vertintojų sąrašo tvirtinimas;</a:t>
            </a:r>
            <a:endParaRPr lang="en-US" altLang="lt-LT" sz="2400" smtClean="0">
              <a:latin typeface="Times New Roman" pitchFamily="18" charset="0"/>
              <a:ea typeface="Calibri" pitchFamily="34" charset="0"/>
              <a:cs typeface="Times New Roman" pitchFamily="18" charset="0"/>
            </a:endParaRPr>
          </a:p>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vietos plėtros projektinių pasiūlymų vertinimo ataskaitų tvirtinimas;</a:t>
            </a:r>
            <a:endParaRPr lang="en-US" altLang="lt-LT" sz="2400" smtClean="0">
              <a:latin typeface="Times New Roman" pitchFamily="18" charset="0"/>
              <a:ea typeface="Calibri" pitchFamily="34" charset="0"/>
              <a:cs typeface="Times New Roman" pitchFamily="18" charset="0"/>
            </a:endParaRPr>
          </a:p>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siūlomų finansuoti ir rezervinio projektų sąrašo tvirtinimas (atsižvelgiant į vietos plėtros projektų vertintojų vertinimo ataskaitoje pateiktas vertinimo išvadas);</a:t>
            </a:r>
            <a:endParaRPr lang="en-US" altLang="lt-LT" sz="2400" smtClean="0">
              <a:latin typeface="Times New Roman" pitchFamily="18" charset="0"/>
              <a:ea typeface="Calibri" pitchFamily="34" charset="0"/>
              <a:cs typeface="Times New Roman" pitchFamily="18" charset="0"/>
            </a:endParaRPr>
          </a:p>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stebėsenos ataskaitų svarstymas ir tvirtinimas;</a:t>
            </a:r>
            <a:endParaRPr lang="en-US" altLang="lt-LT" sz="2400" smtClean="0">
              <a:latin typeface="Times New Roman" pitchFamily="18" charset="0"/>
              <a:ea typeface="Calibri" pitchFamily="34" charset="0"/>
              <a:cs typeface="Times New Roman" pitchFamily="18" charset="0"/>
            </a:endParaRPr>
          </a:p>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rizikų, susijusių su vietos plėtros įgyvendinimu, valdymas;</a:t>
            </a:r>
            <a:endParaRPr lang="en-US" altLang="lt-LT" sz="2400" smtClean="0">
              <a:latin typeface="Times New Roman" pitchFamily="18" charset="0"/>
              <a:ea typeface="Calibri" pitchFamily="34" charset="0"/>
              <a:cs typeface="Times New Roman" pitchFamily="18" charset="0"/>
            </a:endParaRPr>
          </a:p>
          <a:p>
            <a:pPr marL="342900" indent="-342900" algn="just">
              <a:buFont typeface="Wingdings" pitchFamily="2" charset="2"/>
              <a:buChar char=""/>
            </a:pPr>
            <a:r>
              <a:rPr lang="lt-LT" altLang="lt-LT" sz="2400" smtClean="0">
                <a:latin typeface="Calibri" pitchFamily="34" charset="0"/>
                <a:ea typeface="Calibri" pitchFamily="34" charset="0"/>
                <a:cs typeface="Times New Roman" pitchFamily="18" charset="0"/>
              </a:rPr>
              <a:t>kitos, su vietos plėtros strategijos įgyvendinimu, susijusios funkcijos.</a:t>
            </a:r>
            <a:endParaRPr lang="en-US" altLang="lt-LT" sz="2400" smtClean="0">
              <a:latin typeface="Times New Roman" pitchFamily="18" charset="0"/>
              <a:ea typeface="Calibri" pitchFamily="34" charset="0"/>
              <a:cs typeface="Times New Roman" pitchFamily="18" charset="0"/>
            </a:endParaRPr>
          </a:p>
        </p:txBody>
      </p:sp>
      <p:sp>
        <p:nvSpPr>
          <p:cNvPr id="3" name="Title 2"/>
          <p:cNvSpPr>
            <a:spLocks noGrp="1"/>
          </p:cNvSpPr>
          <p:nvPr>
            <p:ph type="title"/>
          </p:nvPr>
        </p:nvSpPr>
        <p:spPr/>
        <p:txBody>
          <a:bodyPr/>
          <a:lstStyle/>
          <a:p>
            <a:pPr>
              <a:defRPr/>
            </a:pPr>
            <a:r>
              <a:rPr lang="lt-LT" dirty="0" smtClean="0"/>
              <a:t>VVG valdybos funkcijos: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2349500"/>
            <a:ext cx="8229600" cy="3657600"/>
          </a:xfrm>
        </p:spPr>
        <p:txBody>
          <a:bodyPr/>
          <a:lstStyle/>
          <a:p>
            <a:pPr marL="342900" indent="-342900" algn="just">
              <a:buFont typeface="Wingdings" pitchFamily="2" charset="2"/>
              <a:buChar char=""/>
              <a:tabLst>
                <a:tab pos="266700" algn="l"/>
              </a:tabLst>
            </a:pPr>
            <a:r>
              <a:rPr lang="lt-LT" altLang="lt-LT" sz="2400" smtClean="0">
                <a:solidFill>
                  <a:srgbClr val="000000"/>
                </a:solidFill>
                <a:latin typeface="Calibri" pitchFamily="34" charset="0"/>
                <a:ea typeface="Times New Roman" pitchFamily="18" charset="0"/>
                <a:cs typeface="Calibri" pitchFamily="34" charset="0"/>
              </a:rPr>
              <a:t>Strategijos ir jos pakeitimų tvirtinimą;</a:t>
            </a:r>
            <a:endParaRPr lang="lt-LT" altLang="lt-LT" sz="2400" smtClean="0">
              <a:latin typeface="Calibri" pitchFamily="34" charset="0"/>
              <a:ea typeface="SimSun" pitchFamily="2" charset="-122"/>
              <a:cs typeface="Calibri" pitchFamily="34" charset="0"/>
            </a:endParaRPr>
          </a:p>
          <a:p>
            <a:pPr marL="342900" indent="-342900" algn="just">
              <a:buFont typeface="Wingdings" pitchFamily="2" charset="2"/>
              <a:buChar char=""/>
              <a:tabLst>
                <a:tab pos="266700" algn="l"/>
              </a:tabLst>
            </a:pPr>
            <a:r>
              <a:rPr lang="lt-LT" altLang="lt-LT" sz="2400" smtClean="0">
                <a:solidFill>
                  <a:srgbClr val="000000"/>
                </a:solidFill>
                <a:latin typeface="Calibri" pitchFamily="34" charset="0"/>
                <a:ea typeface="Times New Roman" pitchFamily="18" charset="0"/>
                <a:cs typeface="Calibri" pitchFamily="34" charset="0"/>
              </a:rPr>
              <a:t>Metinių Strategijos ataskaitų tvirtinimą;</a:t>
            </a:r>
            <a:endParaRPr lang="lt-LT" altLang="lt-LT" sz="2400" smtClean="0">
              <a:latin typeface="Calibri" pitchFamily="34" charset="0"/>
              <a:ea typeface="SimSun" pitchFamily="2" charset="-122"/>
              <a:cs typeface="Calibri" pitchFamily="34" charset="0"/>
            </a:endParaRPr>
          </a:p>
          <a:p>
            <a:pPr marL="342900" indent="-342900" algn="just">
              <a:buFont typeface="Wingdings" pitchFamily="2" charset="2"/>
              <a:buChar char=""/>
              <a:tabLst>
                <a:tab pos="266700" algn="l"/>
              </a:tabLst>
            </a:pPr>
            <a:r>
              <a:rPr lang="lt-LT" altLang="lt-LT" sz="2400" smtClean="0">
                <a:solidFill>
                  <a:srgbClr val="000000"/>
                </a:solidFill>
                <a:latin typeface="Calibri" pitchFamily="34" charset="0"/>
                <a:ea typeface="Times New Roman" pitchFamily="18" charset="0"/>
                <a:cs typeface="Calibri" pitchFamily="34" charset="0"/>
              </a:rPr>
              <a:t>Galutinės Strategijos ataskaitos tvirtinimą.</a:t>
            </a:r>
            <a:endParaRPr lang="lt-LT" altLang="lt-LT" sz="2400" smtClean="0">
              <a:latin typeface="Calibri" pitchFamily="34" charset="0"/>
              <a:ea typeface="SimSun" pitchFamily="2" charset="-122"/>
              <a:cs typeface="Calibri" pitchFamily="34" charset="0"/>
            </a:endParaRPr>
          </a:p>
        </p:txBody>
      </p:sp>
      <p:sp>
        <p:nvSpPr>
          <p:cNvPr id="3" name="Title 2"/>
          <p:cNvSpPr>
            <a:spLocks noGrp="1"/>
          </p:cNvSpPr>
          <p:nvPr>
            <p:ph type="title"/>
          </p:nvPr>
        </p:nvSpPr>
        <p:spPr/>
        <p:txBody>
          <a:bodyPr>
            <a:normAutofit fontScale="90000"/>
          </a:bodyPr>
          <a:lstStyle/>
          <a:p>
            <a:pPr>
              <a:defRPr/>
            </a:pPr>
            <a:r>
              <a:rPr lang="fi-FI" dirty="0" err="1"/>
              <a:t>Visuotinis</a:t>
            </a:r>
            <a:r>
              <a:rPr lang="fi-FI" dirty="0"/>
              <a:t> </a:t>
            </a:r>
            <a:r>
              <a:rPr lang="fi-FI" dirty="0" err="1"/>
              <a:t>narių</a:t>
            </a:r>
            <a:r>
              <a:rPr lang="fi-FI" dirty="0"/>
              <a:t> </a:t>
            </a:r>
            <a:r>
              <a:rPr lang="fi-FI" dirty="0" err="1"/>
              <a:t>susirinkimas</a:t>
            </a:r>
            <a:r>
              <a:rPr lang="fi-FI" dirty="0"/>
              <a:t> </a:t>
            </a:r>
            <a:r>
              <a:rPr lang="fi-FI" dirty="0" err="1"/>
              <a:t>atsakingas</a:t>
            </a:r>
            <a:r>
              <a:rPr lang="fi-FI" dirty="0"/>
              <a:t> </a:t>
            </a:r>
            <a:r>
              <a:rPr lang="fi-FI" dirty="0" err="1" smtClean="0"/>
              <a:t>už</a:t>
            </a:r>
            <a:r>
              <a:rPr lang="lt-LT" dirty="0" smtClean="0"/>
              <a: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8229600" cy="1143000"/>
          </a:xfrm>
        </p:spPr>
        <p:txBody>
          <a:bodyPr/>
          <a:lstStyle/>
          <a:p>
            <a:pPr algn="ctr">
              <a:defRPr/>
            </a:pPr>
            <a:r>
              <a:rPr lang="lt-LT" dirty="0" smtClean="0"/>
              <a:t>Klausimai</a:t>
            </a:r>
            <a:endParaRPr lang="lt-LT" dirty="0"/>
          </a:p>
        </p:txBody>
      </p:sp>
      <p:pic>
        <p:nvPicPr>
          <p:cNvPr id="686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6563" y="1989138"/>
            <a:ext cx="321151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0550" y="620688"/>
            <a:ext cx="8229600" cy="1143000"/>
          </a:xfrm>
        </p:spPr>
        <p:txBody>
          <a:bodyPr>
            <a:noAutofit/>
          </a:bodyPr>
          <a:lstStyle/>
          <a:p>
            <a:pPr algn="ctr">
              <a:defRPr/>
            </a:pPr>
            <a:r>
              <a:rPr lang="lt-LT" sz="4400" dirty="0" smtClean="0"/>
              <a:t/>
            </a:r>
            <a:br>
              <a:rPr lang="lt-LT" sz="4400" dirty="0" smtClean="0"/>
            </a:br>
            <a:r>
              <a:rPr lang="lt-LT" sz="2800" dirty="0" smtClean="0"/>
              <a:t>Dėkojame už dėmesį!</a:t>
            </a:r>
            <a:endParaRPr lang="lt-LT" sz="2800" dirty="0"/>
          </a:p>
        </p:txBody>
      </p:sp>
      <p:sp>
        <p:nvSpPr>
          <p:cNvPr id="4" name="Title 2"/>
          <p:cNvSpPr txBox="1">
            <a:spLocks/>
          </p:cNvSpPr>
          <p:nvPr/>
        </p:nvSpPr>
        <p:spPr>
          <a:xfrm>
            <a:off x="323528" y="3501008"/>
            <a:ext cx="8229600" cy="1143000"/>
          </a:xfrm>
          <a:prstGeom prst="rect">
            <a:avLst/>
          </a:prstGeom>
        </p:spPr>
        <p:txBody>
          <a:bodyPr anchor="ctr">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lt-LT" sz="4400" dirty="0" smtClean="0"/>
              <a:t/>
            </a:r>
            <a:br>
              <a:rPr lang="lt-LT" sz="4400" dirty="0" smtClean="0"/>
            </a:br>
            <a:r>
              <a:rPr lang="lt-LT" sz="2400" b="0" dirty="0" smtClean="0"/>
              <a:t>Žydrūnas Šipka</a:t>
            </a:r>
          </a:p>
          <a:p>
            <a:pPr algn="ctr">
              <a:defRPr/>
            </a:pPr>
            <a:r>
              <a:rPr lang="lt-LT" sz="2400" b="0" dirty="0" err="1" smtClean="0">
                <a:hlinkClick r:id="rId2"/>
              </a:rPr>
              <a:t>zydrunas@dvp.lt</a:t>
            </a:r>
            <a:endParaRPr lang="lt-LT" sz="2400" b="0" dirty="0" smtClean="0"/>
          </a:p>
          <a:p>
            <a:pPr algn="ctr">
              <a:defRPr/>
            </a:pPr>
            <a:r>
              <a:rPr lang="lt-LT" sz="2400" b="0" dirty="0" smtClean="0"/>
              <a:t>+370659 05603</a:t>
            </a:r>
            <a:endParaRPr lang="lt-LT" sz="24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6533" y="424657"/>
            <a:ext cx="8229600" cy="642937"/>
          </a:xfrm>
        </p:spPr>
        <p:txBody>
          <a:bodyPr>
            <a:normAutofit fontScale="90000"/>
          </a:bodyPr>
          <a:lstStyle/>
          <a:p>
            <a:pPr>
              <a:defRPr/>
            </a:pPr>
            <a:r>
              <a:rPr lang="lt-LT" altLang="lt-LT" dirty="0" smtClean="0"/>
              <a:t>TIKSLINĖS GRUPĖS: </a:t>
            </a:r>
            <a:r>
              <a:rPr lang="lt-LT" altLang="lt-LT" sz="1800" dirty="0" smtClean="0"/>
              <a:t>bendruomenės inicijuojamos veiklos, skirtos mažinti gyventojų esamą socialinę atskirtį </a:t>
            </a:r>
          </a:p>
        </p:txBody>
      </p:sp>
      <p:sp>
        <p:nvSpPr>
          <p:cNvPr id="17411" name="Content Placeholder 2"/>
          <p:cNvSpPr>
            <a:spLocks noGrp="1"/>
          </p:cNvSpPr>
          <p:nvPr>
            <p:ph idx="1"/>
          </p:nvPr>
        </p:nvSpPr>
        <p:spPr>
          <a:xfrm>
            <a:off x="482600" y="1570038"/>
            <a:ext cx="8229600" cy="3911600"/>
          </a:xfrm>
        </p:spPr>
        <p:txBody>
          <a:bodyPr/>
          <a:lstStyle/>
          <a:p>
            <a:pPr>
              <a:buFont typeface="Arial" charset="0"/>
              <a:buNone/>
            </a:pPr>
            <a:r>
              <a:rPr lang="lt-LT" altLang="lt-LT" sz="1600" b="1" smtClean="0"/>
              <a:t>socialinę atskirtį patiriantys gyventojai:</a:t>
            </a:r>
            <a:endParaRPr lang="en-US" altLang="lt-LT" sz="1600" b="1" smtClean="0"/>
          </a:p>
          <a:p>
            <a:r>
              <a:rPr lang="lt-LT" altLang="lt-LT" sz="1200" smtClean="0"/>
              <a:t>asmenys, sergantys priklausomybės ligomis, ir jų šeimos nariai;</a:t>
            </a:r>
          </a:p>
          <a:p>
            <a:r>
              <a:rPr lang="lt-LT" altLang="lt-LT" sz="1200" smtClean="0"/>
              <a:t>asmenys, grįžę iš įkalinimo įstaigų, ir jų šeimos nariai;</a:t>
            </a:r>
          </a:p>
          <a:p>
            <a:r>
              <a:rPr lang="lt-LT" altLang="lt-LT" sz="1200" smtClean="0"/>
              <a:t>nepilnamečiai, kuriems yra ar buvo skirtos vaiko minimalios ir vidutinės priežiūros priemonės, ir jų šeimos nariai;</a:t>
            </a:r>
          </a:p>
          <a:p>
            <a:r>
              <a:rPr lang="lt-LT" altLang="lt-LT" sz="1200" smtClean="0"/>
              <a:t>tautinėms mažumoms priklausantys asmenys, kurie nemoka valstybinės kalbos arba kurie moka valstybinę kalbą ne aukštesniu kaip pradedančio vartotojo (A1 ar A2) lygiu;</a:t>
            </a:r>
          </a:p>
          <a:p>
            <a:r>
              <a:rPr lang="lt-LT" altLang="lt-LT" sz="1200" smtClean="0"/>
              <a:t>asmenys, prižiūrintys (slaugantys) sunkią negalią turintį šeimos narį;</a:t>
            </a:r>
          </a:p>
          <a:p>
            <a:r>
              <a:rPr lang="lt-LT" altLang="lt-LT" sz="1200" smtClean="0"/>
              <a:t>asmenys, patiriantys socialinę atskirtį dėl kitų priežasčių, kurių egzistavimo faktas raštiškai patvirtinamas atitinkamus įgaliojimus turinčios institucijos, įstaigos ar specialisto</a:t>
            </a:r>
            <a:r>
              <a:rPr lang="lt-LT" altLang="lt-LT" sz="1600" smtClean="0"/>
              <a:t>.</a:t>
            </a:r>
          </a:p>
          <a:p>
            <a:pPr>
              <a:buFont typeface="Arial" charset="0"/>
              <a:buNone/>
            </a:pPr>
            <a:r>
              <a:rPr lang="lt-LT" altLang="lt-LT" sz="1600" b="1" smtClean="0"/>
              <a:t> </a:t>
            </a:r>
          </a:p>
          <a:p>
            <a:pPr>
              <a:buFont typeface="Arial" charset="0"/>
              <a:buNone/>
            </a:pPr>
            <a:endParaRPr lang="lt-LT" altLang="lt-LT" smtClean="0"/>
          </a:p>
        </p:txBody>
      </p:sp>
      <p:sp>
        <p:nvSpPr>
          <p:cNvPr id="4" name="Rectangle 3"/>
          <p:cNvSpPr/>
          <p:nvPr/>
        </p:nvSpPr>
        <p:spPr>
          <a:xfrm>
            <a:off x="468313" y="4508500"/>
            <a:ext cx="8207375" cy="19446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lt-LT" dirty="0"/>
          </a:p>
        </p:txBody>
      </p:sp>
      <p:sp>
        <p:nvSpPr>
          <p:cNvPr id="17413" name="TextBox 9"/>
          <p:cNvSpPr txBox="1">
            <a:spLocks noChangeArrowheads="1"/>
          </p:cNvSpPr>
          <p:nvPr/>
        </p:nvSpPr>
        <p:spPr bwMode="auto">
          <a:xfrm>
            <a:off x="611188" y="4508500"/>
            <a:ext cx="8137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r>
              <a:rPr lang="lt-LT" altLang="lt-LT" b="1">
                <a:latin typeface="Arial" charset="0"/>
              </a:rPr>
              <a:t>IŠIMTIS</a:t>
            </a:r>
            <a:r>
              <a:rPr lang="en-US" altLang="lt-LT" b="1">
                <a:latin typeface="Arial" charset="0"/>
              </a:rPr>
              <a:t>!</a:t>
            </a:r>
            <a:endParaRPr lang="lt-LT" altLang="lt-LT" b="1">
              <a:latin typeface="Arial" charset="0"/>
            </a:endParaRPr>
          </a:p>
          <a:p>
            <a:r>
              <a:rPr lang="lt-LT" altLang="lt-LT">
                <a:latin typeface="Arial" charset="0"/>
              </a:rPr>
              <a:t>Projekto vykdytojo ir partnerio (-ių) darbuotojai, darbuotojų artimieji giminaičiai ir sutuoktiniai, įtėviai, įvaikiai gali sudaryti ne daugiau kaip 30 proc. visų nurodytose veiklose dalyvaujančių projekto veiklų dalyvių </a:t>
            </a:r>
          </a:p>
          <a:p>
            <a:r>
              <a:rPr lang="lt-LT" altLang="lt-LT">
                <a:latin typeface="Arial" charset="0"/>
              </a:rPr>
              <a:t>Šis reikalavimas netaikomas socialinės įmonės ar neįgaliųjų socialinės įmonės statusą turintiems projektų vykdytojams, partneriams.</a:t>
            </a:r>
          </a:p>
          <a:p>
            <a:endParaRPr lang="lt-LT" altLang="lt-LT">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8625" y="385764"/>
            <a:ext cx="8229600" cy="642937"/>
          </a:xfrm>
        </p:spPr>
        <p:txBody>
          <a:bodyPr>
            <a:normAutofit fontScale="90000"/>
          </a:bodyPr>
          <a:lstStyle/>
          <a:p>
            <a:pPr>
              <a:defRPr/>
            </a:pPr>
            <a:r>
              <a:rPr lang="lt-LT" altLang="lt-LT" dirty="0" smtClean="0"/>
              <a:t>REMIAMOS VEIKLOS: </a:t>
            </a:r>
            <a:r>
              <a:rPr lang="lt-LT" altLang="lt-LT" sz="1600" dirty="0" smtClean="0"/>
              <a:t>bedarbių ir ekonomiškai neaktyvių asmenų užimtumui didinti skirtų iniciatyvų įgyvendinimas, siekiant pagerinti šių asmenų padėtį darbo rinkoje</a:t>
            </a:r>
          </a:p>
        </p:txBody>
      </p:sp>
      <p:sp>
        <p:nvSpPr>
          <p:cNvPr id="18435" name="Content Placeholder 2"/>
          <p:cNvSpPr>
            <a:spLocks noGrp="1"/>
          </p:cNvSpPr>
          <p:nvPr>
            <p:ph idx="1"/>
          </p:nvPr>
        </p:nvSpPr>
        <p:spPr>
          <a:xfrm>
            <a:off x="406400" y="1382713"/>
            <a:ext cx="8229600" cy="4238625"/>
          </a:xfrm>
        </p:spPr>
        <p:txBody>
          <a:bodyPr/>
          <a:lstStyle/>
          <a:p>
            <a:r>
              <a:rPr lang="lt-LT" altLang="lt-LT" sz="2200" smtClean="0"/>
              <a:t>naujų profesinių ir kitų reikalingų įgūdžių įgijimas (neformalusis švietimas; savanoriška veikla; praktinių darbo įgūdžių įgijimas, ugdymas darbo vietoje); </a:t>
            </a:r>
          </a:p>
          <a:p>
            <a:r>
              <a:rPr lang="lt-LT" altLang="lt-LT" sz="2200" smtClean="0"/>
              <a:t>informavimas, konsultavimas, tarpininkavimas ar kita pagalba įdarbinant, įtraukiant į neformalųjį švietimą, praktikos atlikimą, visuomeninę ir (ar) kultūrinę veiklą.</a:t>
            </a:r>
          </a:p>
          <a:p>
            <a:endParaRPr lang="lt-LT" altLang="lt-LT" sz="2200" smtClean="0"/>
          </a:p>
        </p:txBody>
      </p:sp>
      <p:sp>
        <p:nvSpPr>
          <p:cNvPr id="4" name="Rectangle 3"/>
          <p:cNvSpPr/>
          <p:nvPr/>
        </p:nvSpPr>
        <p:spPr>
          <a:xfrm>
            <a:off x="468313" y="4221163"/>
            <a:ext cx="8567737" cy="17287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0" lvl="1">
              <a:defRPr/>
            </a:pPr>
            <a:r>
              <a:rPr lang="lt-LT" sz="1600" b="1" dirty="0"/>
              <a:t>Bedarbis</a:t>
            </a:r>
            <a:r>
              <a:rPr lang="lt-LT" sz="1600" dirty="0"/>
              <a:t> – asmuo, įsiregistravęs teritorinėje darbo biržoje ir Lietuvos Respublikos užimtumo įstatyme nustatyta tvarka įgijęs bedarbio statusą arba turintis sustabdytą bedarbio statusą.</a:t>
            </a:r>
          </a:p>
          <a:p>
            <a:pPr marL="0" lvl="1">
              <a:defRPr/>
            </a:pPr>
            <a:r>
              <a:rPr lang="lt-LT" sz="1600" b="1" dirty="0"/>
              <a:t>Ekonomiškai neaktyvus asmuo</a:t>
            </a:r>
            <a:r>
              <a:rPr lang="lt-LT" sz="1600" dirty="0"/>
              <a:t> – asmuo, kuris nėra teritorinėje darbo biržoje registruotas kaip bedarbio statusą ar sustabdytą bedarbio statusą turintis asmuo ir kuris atitinka visas šias sąlygas: yra </a:t>
            </a:r>
            <a:r>
              <a:rPr lang="lt-LT" sz="1600" u="sng" dirty="0"/>
              <a:t>darbingas</a:t>
            </a:r>
            <a:r>
              <a:rPr lang="lt-LT" sz="1600" dirty="0"/>
              <a:t>; nedirba pagal darbo sutartis ir darbo santykiams prilygintų teisinių santykių pagrindu; nesiverčia individualia veikla; neturi ūkininko statuso ar nėra ūkininko partneris, ar žemės ūkio veiklos subjektas ir (arba) yra atostogose vaikui prižiūrėti (iki vaikui sukaks treji metai).</a:t>
            </a:r>
            <a:endParaRPr lang="lt-LT" dirty="0"/>
          </a:p>
        </p:txBody>
      </p:sp>
      <p:sp>
        <p:nvSpPr>
          <p:cNvPr id="5" name="Rectangle 3"/>
          <p:cNvSpPr/>
          <p:nvPr/>
        </p:nvSpPr>
        <p:spPr>
          <a:xfrm>
            <a:off x="468313" y="5949950"/>
            <a:ext cx="8567737" cy="71913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lt-LT" b="1" dirty="0"/>
              <a:t>NEFINANSUOJAMA</a:t>
            </a:r>
            <a:r>
              <a:rPr lang="en-US" altLang="lt-LT" b="1" dirty="0"/>
              <a:t>!</a:t>
            </a:r>
            <a:r>
              <a:rPr lang="lt-LT" b="1" dirty="0"/>
              <a:t> </a:t>
            </a:r>
          </a:p>
          <a:p>
            <a:pPr algn="ctr">
              <a:defRPr/>
            </a:pPr>
            <a:r>
              <a:rPr lang="lt-LT" sz="1600" dirty="0"/>
              <a:t>Teritorinėse darbo biržose bedarbiais registruotų asmenų profesinis mokymas ir darbo įgūdžių įgijimas, ugdymas darbo vietoje.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476672"/>
            <a:ext cx="8229600" cy="642937"/>
          </a:xfrm>
        </p:spPr>
        <p:txBody>
          <a:bodyPr>
            <a:normAutofit fontScale="90000"/>
          </a:bodyPr>
          <a:lstStyle/>
          <a:p>
            <a:pPr>
              <a:defRPr/>
            </a:pPr>
            <a:r>
              <a:rPr lang="lt-LT" altLang="lt-LT" dirty="0" smtClean="0"/>
              <a:t>TIKSLINĖS GRUPĖS: </a:t>
            </a:r>
            <a:r>
              <a:rPr lang="lt-LT" altLang="lt-LT" sz="1600" dirty="0" smtClean="0"/>
              <a:t>bedarbių ir ekonomiškai neaktyvių asmenų užimtumui didinti skirtų iniciatyvų įgyvendinimas, siekiant pagerinti šių asmenų padėtį darbo rinkoje</a:t>
            </a:r>
          </a:p>
        </p:txBody>
      </p:sp>
      <p:sp>
        <p:nvSpPr>
          <p:cNvPr id="20483" name="Content Placeholder 2"/>
          <p:cNvSpPr>
            <a:spLocks noGrp="1"/>
          </p:cNvSpPr>
          <p:nvPr>
            <p:ph idx="1"/>
          </p:nvPr>
        </p:nvSpPr>
        <p:spPr>
          <a:xfrm>
            <a:off x="428625" y="2214563"/>
            <a:ext cx="8229600" cy="3911600"/>
          </a:xfrm>
        </p:spPr>
        <p:txBody>
          <a:bodyPr/>
          <a:lstStyle/>
          <a:p>
            <a:pPr lvl="1">
              <a:buFont typeface="Arial" charset="0"/>
              <a:buNone/>
            </a:pPr>
            <a:endParaRPr lang="lt-LT" altLang="lt-LT" smtClean="0"/>
          </a:p>
          <a:p>
            <a:pPr lvl="1">
              <a:buFont typeface="Arial" charset="0"/>
              <a:buNone/>
            </a:pPr>
            <a:endParaRPr lang="lt-LT" altLang="lt-LT" smtClean="0"/>
          </a:p>
          <a:p>
            <a:pPr lvl="1">
              <a:buFont typeface="Arial" charset="0"/>
              <a:buNone/>
            </a:pPr>
            <a:endParaRPr lang="lt-LT" altLang="lt-LT" smtClean="0"/>
          </a:p>
          <a:p>
            <a:pPr lvl="1">
              <a:buFont typeface="Arial" charset="0"/>
              <a:buNone/>
            </a:pPr>
            <a:endParaRPr lang="lt-LT" altLang="lt-LT" smtClean="0"/>
          </a:p>
          <a:p>
            <a:pPr lvl="1">
              <a:buFont typeface="Arial" charset="0"/>
              <a:buNone/>
            </a:pPr>
            <a:endParaRPr lang="lt-LT" altLang="lt-LT" smtClean="0"/>
          </a:p>
          <a:p>
            <a:pPr lvl="1">
              <a:buFont typeface="Arial" charset="0"/>
              <a:buNone/>
            </a:pPr>
            <a:r>
              <a:rPr lang="lt-LT" altLang="lt-LT" b="1" smtClean="0"/>
              <a:t>darbingi gyventojai, kurie yra:</a:t>
            </a:r>
          </a:p>
          <a:p>
            <a:r>
              <a:rPr lang="lt-LT" altLang="lt-LT" sz="1800" smtClean="0"/>
              <a:t>ekonomiškai neaktyvūs asmenys;</a:t>
            </a:r>
          </a:p>
          <a:p>
            <a:r>
              <a:rPr lang="lt-LT" altLang="lt-LT" sz="1800" smtClean="0"/>
              <a:t>bedarbiai (netaikoma neformalaus profesinio mokymo ir praktinių darbo įgūdžių įgijimo, ugdymo darbo vietoje veiklų vykdymo atveju).</a:t>
            </a:r>
          </a:p>
          <a:p>
            <a:endParaRPr lang="lt-LT" altLang="lt-LT" sz="1800" smtClean="0"/>
          </a:p>
        </p:txBody>
      </p:sp>
      <p:sp>
        <p:nvSpPr>
          <p:cNvPr id="4" name="Rectangle 3"/>
          <p:cNvSpPr/>
          <p:nvPr/>
        </p:nvSpPr>
        <p:spPr>
          <a:xfrm>
            <a:off x="395288" y="2276475"/>
            <a:ext cx="8280400" cy="12239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lt-LT"/>
          </a:p>
        </p:txBody>
      </p:sp>
      <p:sp>
        <p:nvSpPr>
          <p:cNvPr id="20485" name="TextBox 4"/>
          <p:cNvSpPr txBox="1">
            <a:spLocks noChangeArrowheads="1"/>
          </p:cNvSpPr>
          <p:nvPr/>
        </p:nvSpPr>
        <p:spPr bwMode="auto">
          <a:xfrm>
            <a:off x="395288" y="2276475"/>
            <a:ext cx="8280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marL="0" lvl="1"/>
            <a:r>
              <a:rPr lang="lt-LT" altLang="lt-LT" b="1">
                <a:latin typeface="Arial" charset="0"/>
              </a:rPr>
              <a:t>Darbingas asmuo </a:t>
            </a:r>
            <a:r>
              <a:rPr lang="lt-LT" altLang="lt-LT">
                <a:latin typeface="Arial" charset="0"/>
              </a:rPr>
              <a:t>– asmuo, pagal Lietuvos Respublikos darbo kodeksą turintis visišką ar </a:t>
            </a:r>
            <a:r>
              <a:rPr lang="lt-LT" altLang="lt-LT" u="sng">
                <a:latin typeface="Arial" charset="0"/>
              </a:rPr>
              <a:t>ribotą darbinį teisnumą ir veiksnumą (t. y. nuo 14 metų amžiaus</a:t>
            </a:r>
            <a:r>
              <a:rPr lang="lt-LT" altLang="lt-LT">
                <a:latin typeface="Arial" charset="0"/>
              </a:rPr>
              <a:t>), išskyrus asmenį, Lietuvos Respublikos neįgaliųjų socialinės integracijos įstatymo nustatyta tvarka pripažintą nedarbingu.</a:t>
            </a:r>
          </a:p>
          <a:p>
            <a:endParaRPr lang="lt-LT" altLang="lt-L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4052" y="188640"/>
            <a:ext cx="8229600" cy="790575"/>
          </a:xfrm>
        </p:spPr>
        <p:txBody>
          <a:bodyPr>
            <a:normAutofit fontScale="90000"/>
          </a:bodyPr>
          <a:lstStyle/>
          <a:p>
            <a:pPr>
              <a:defRPr/>
            </a:pPr>
            <a:r>
              <a:rPr lang="lt-LT" altLang="lt-LT" dirty="0" smtClean="0"/>
              <a:t>REMIAMOS VEIKLOS: </a:t>
            </a:r>
            <a:r>
              <a:rPr lang="lt-LT" altLang="lt-LT" sz="1600" dirty="0" smtClean="0"/>
              <a:t>bendruomenės verslumui didinti skirtų neformalių iniciatyvų įgyvendinimas</a:t>
            </a:r>
          </a:p>
        </p:txBody>
      </p:sp>
      <p:sp>
        <p:nvSpPr>
          <p:cNvPr id="21507" name="Content Placeholder 2"/>
          <p:cNvSpPr>
            <a:spLocks noGrp="1"/>
          </p:cNvSpPr>
          <p:nvPr>
            <p:ph idx="1"/>
          </p:nvPr>
        </p:nvSpPr>
        <p:spPr>
          <a:xfrm>
            <a:off x="423863" y="1268413"/>
            <a:ext cx="8229600" cy="4826000"/>
          </a:xfrm>
        </p:spPr>
        <p:txBody>
          <a:bodyPr/>
          <a:lstStyle/>
          <a:p>
            <a:r>
              <a:rPr lang="lt-LT" altLang="lt-LT" sz="1600" smtClean="0"/>
              <a:t>gyventojų informavimas, konsultavimas, neformalusis mokymas, siekiant paskatinti juos pradėti verslą;</a:t>
            </a:r>
          </a:p>
          <a:p>
            <a:r>
              <a:rPr lang="lt-LT" altLang="lt-LT" sz="1600" smtClean="0"/>
              <a:t>pagalbos verslo pradžiai teikimas, t. y.: </a:t>
            </a:r>
          </a:p>
          <a:p>
            <a:pPr lvl="1"/>
            <a:r>
              <a:rPr lang="lt-LT" altLang="lt-LT" sz="1600" smtClean="0"/>
              <a:t>informavimo, konsultavimo (taip pat mentorystės), mokymo, pagalbos randant tiekėjus ir klientus, metodinės pagalbos ir kitų paslaugų verslui aktualiais klausimais teikimas jauno verslo subjektams;</a:t>
            </a:r>
          </a:p>
          <a:p>
            <a:pPr lvl="1"/>
            <a:r>
              <a:rPr lang="lt-LT" altLang="lt-LT" sz="1600" smtClean="0"/>
              <a:t>verslo pradžiai reikalingų priemonių (t. y. patalpų, techninės, biuro ar kitos įrangos) suteikimas naudoti jauno verslo subjektams.</a:t>
            </a:r>
          </a:p>
          <a:p>
            <a:endParaRPr lang="lt-LT" altLang="lt-LT" smtClean="0"/>
          </a:p>
        </p:txBody>
      </p:sp>
      <p:sp>
        <p:nvSpPr>
          <p:cNvPr id="4" name="Rectangle 3"/>
          <p:cNvSpPr/>
          <p:nvPr/>
        </p:nvSpPr>
        <p:spPr>
          <a:xfrm>
            <a:off x="0" y="3644900"/>
            <a:ext cx="9144000" cy="32131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endParaRPr lang="lt-LT" sz="1000" b="1" dirty="0"/>
          </a:p>
          <a:p>
            <a:pPr algn="just">
              <a:defRPr/>
            </a:pPr>
            <a:endParaRPr lang="lt-LT" sz="1200" b="1" dirty="0"/>
          </a:p>
          <a:p>
            <a:pPr algn="just">
              <a:defRPr/>
            </a:pPr>
            <a:r>
              <a:rPr lang="lt-LT" sz="1200" b="1" dirty="0"/>
              <a:t>Verslas</a:t>
            </a:r>
            <a:r>
              <a:rPr lang="lt-LT" sz="1200" dirty="0"/>
              <a:t> – privačių juridinių asmenų ar </a:t>
            </a:r>
            <a:r>
              <a:rPr lang="lt-LT" sz="1200" u="sng" dirty="0"/>
              <a:t>savarankišką darbą </a:t>
            </a:r>
            <a:r>
              <a:rPr lang="lt-LT" sz="1200" dirty="0"/>
              <a:t>dirbančių fizinių asmenų vykdoma prekių ir (ar) paslaugų gamyba ir (ar) jų realizacija, siekiant pelno ar kitos ekonominės naudos.</a:t>
            </a:r>
          </a:p>
          <a:p>
            <a:pPr algn="just">
              <a:defRPr/>
            </a:pPr>
            <a:r>
              <a:rPr lang="lt-LT" sz="1200" b="1" dirty="0"/>
              <a:t>Jauno verslo subjektas</a:t>
            </a:r>
            <a:r>
              <a:rPr lang="lt-LT" sz="1200" dirty="0"/>
              <a:t> – ne ilgiau kaip 2 metus veikianti </a:t>
            </a:r>
            <a:r>
              <a:rPr lang="lt-LT" sz="1200" u="sng" dirty="0"/>
              <a:t>labai maža įmonė </a:t>
            </a:r>
            <a:r>
              <a:rPr lang="lt-LT" sz="1200" dirty="0"/>
              <a:t>arba savarankišką darbą vykdantis fizinis asmuo. </a:t>
            </a:r>
          </a:p>
          <a:p>
            <a:pPr algn="just">
              <a:defRPr/>
            </a:pPr>
            <a:r>
              <a:rPr lang="lt-LT" sz="1200" dirty="0"/>
              <a:t>*Laikoma, kad labai maža įmonė veikia ne ilgiau kaip dvejus metus, jei ši įmonė ne anksčiau kaip prieš dvejus metus yra įregistruota Juridinių asmenų registre. </a:t>
            </a:r>
          </a:p>
          <a:p>
            <a:pPr algn="just">
              <a:defRPr/>
            </a:pPr>
            <a:r>
              <a:rPr lang="lt-LT" sz="1200" dirty="0"/>
              <a:t>*Laikoma, kad fizinis asmuo savarankišką darbą vykdo ne ilgiau kaip dvejus metus, jei:</a:t>
            </a:r>
          </a:p>
          <a:p>
            <a:pPr algn="just">
              <a:defRPr/>
            </a:pPr>
            <a:r>
              <a:rPr lang="lt-LT" sz="1200" dirty="0"/>
              <a:t>	-yra praėję ne daugiau nei 2 metai nuo jo individualios veiklos pradžios datos, ši pažyma individualiai veiklai vykdyti yra išduota pirmą kartą arba praėjus ne mažiau nei trims metams nuo anksčiau jo pagal individualios veiklos pažymą vykdytos individualios veiklos nutraukimo; arba </a:t>
            </a:r>
          </a:p>
          <a:p>
            <a:pPr algn="just">
              <a:defRPr/>
            </a:pPr>
            <a:r>
              <a:rPr lang="lt-LT" sz="1200" dirty="0"/>
              <a:t>	-yra praėję ne daugiau nei 2 metai nuo tada, kai jam pirmą kartą buvo išduotas verslo liudijimas. </a:t>
            </a:r>
          </a:p>
          <a:p>
            <a:pPr algn="just">
              <a:defRPr/>
            </a:pPr>
            <a:r>
              <a:rPr lang="lt-LT" sz="1200" b="1" dirty="0"/>
              <a:t>Labai maža įmonė - </a:t>
            </a:r>
            <a:r>
              <a:rPr lang="lt-LT" sz="1200" dirty="0"/>
              <a:t>įmonė, kurioje dirba mažiau kaip 10 darbuotojų ir kurios finansiniai duomenys atitinka bent vieną iš šių sąlygų: 1) įmonės metinės pajamos neviršija 2 mln. eurų; 2) įmonės balanse nurodyto turto vertė neviršija 1,5 mln. eurų (</a:t>
            </a:r>
            <a:r>
              <a:rPr lang="lt-LT" sz="1200" u="sng" dirty="0"/>
              <a:t>pagal SVVPĮ</a:t>
            </a:r>
            <a:r>
              <a:rPr lang="lt-LT" sz="1200" dirty="0"/>
              <a:t>).</a:t>
            </a:r>
          </a:p>
          <a:p>
            <a:pPr algn="just">
              <a:defRPr/>
            </a:pPr>
            <a:r>
              <a:rPr lang="lt-LT" sz="1200" b="1" dirty="0"/>
              <a:t>Savarankiškas darbas </a:t>
            </a:r>
            <a:r>
              <a:rPr lang="lt-LT" sz="1200" dirty="0"/>
              <a:t>- fizinio asmens pagal individualios veiklos pažymą ar verslo liudijimą vykdoma individuali veikla.</a:t>
            </a:r>
            <a:endParaRPr lang="lt-LT" sz="1200" b="1" dirty="0"/>
          </a:p>
          <a:p>
            <a:pPr algn="ctr">
              <a:defRPr/>
            </a:pPr>
            <a:endParaRPr lang="lt-L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8625" y="404664"/>
            <a:ext cx="8229600" cy="992187"/>
          </a:xfrm>
        </p:spPr>
        <p:txBody>
          <a:bodyPr>
            <a:normAutofit fontScale="90000"/>
          </a:bodyPr>
          <a:lstStyle/>
          <a:p>
            <a:pPr>
              <a:defRPr/>
            </a:pPr>
            <a:r>
              <a:rPr lang="lt-LT" altLang="lt-LT" dirty="0" smtClean="0"/>
              <a:t>TIKSLINĖS GRUPĖS: </a:t>
            </a:r>
            <a:r>
              <a:rPr lang="lt-LT" altLang="lt-LT" sz="1800" dirty="0" smtClean="0"/>
              <a:t>gyventojų informavimas, konsultavimas, neformalusis mokymas, siekiant paskatinti juos pradėti verslą</a:t>
            </a:r>
            <a:br>
              <a:rPr lang="lt-LT" altLang="lt-LT" sz="1800" dirty="0" smtClean="0"/>
            </a:br>
            <a:endParaRPr lang="lt-LT" altLang="lt-LT" sz="1800" dirty="0" smtClean="0"/>
          </a:p>
        </p:txBody>
      </p:sp>
      <p:sp>
        <p:nvSpPr>
          <p:cNvPr id="23555" name="Content Placeholder 2"/>
          <p:cNvSpPr>
            <a:spLocks noGrp="1"/>
          </p:cNvSpPr>
          <p:nvPr>
            <p:ph idx="1"/>
          </p:nvPr>
        </p:nvSpPr>
        <p:spPr>
          <a:xfrm>
            <a:off x="428625" y="1268413"/>
            <a:ext cx="8229600" cy="3911600"/>
          </a:xfrm>
        </p:spPr>
        <p:txBody>
          <a:bodyPr/>
          <a:lstStyle/>
          <a:p>
            <a:pPr>
              <a:buFont typeface="Arial" charset="0"/>
              <a:buNone/>
            </a:pPr>
            <a:endParaRPr lang="lt-LT" altLang="lt-LT" b="1" smtClean="0"/>
          </a:p>
          <a:p>
            <a:pPr>
              <a:buFont typeface="Arial" charset="0"/>
              <a:buNone/>
            </a:pPr>
            <a:r>
              <a:rPr lang="lt-LT" altLang="lt-LT" smtClean="0"/>
              <a:t>darbingi gyventojai:</a:t>
            </a:r>
          </a:p>
          <a:p>
            <a:r>
              <a:rPr lang="lt-LT" altLang="lt-LT" smtClean="0"/>
              <a:t>kurie yra ekonomiškai neaktyvūs asmenys ar bedarbiai;</a:t>
            </a:r>
          </a:p>
          <a:p>
            <a:r>
              <a:rPr lang="lt-LT" altLang="lt-LT" smtClean="0"/>
              <a:t>kuriems (ar kurių šeimoms) pagal Lietuvos Respublikos piniginės socialinės paramos nepasiturintiems gyventojams įstatymą yra</a:t>
            </a:r>
            <a:r>
              <a:rPr lang="lt-LT" altLang="lt-LT" sz="1100" smtClean="0"/>
              <a:t> </a:t>
            </a:r>
            <a:r>
              <a:rPr lang="lt-LT" altLang="lt-LT" smtClean="0"/>
              <a:t>teikiama socialinė parama (pvz., socialinės pašalpos, būsto šildymo išlaidų, geriamojo vandens išlaidų ir karšto vandens išlaidų kompensacijos).</a:t>
            </a:r>
            <a:endParaRPr lang="lt-LT" altLang="lt-LT" sz="1100" smtClean="0"/>
          </a:p>
          <a:p>
            <a:pPr>
              <a:buFont typeface="Arial" charset="0"/>
              <a:buNone/>
            </a:pPr>
            <a:endParaRPr lang="lt-LT" altLang="lt-LT" b="1" smtClean="0"/>
          </a:p>
          <a:p>
            <a:pPr>
              <a:buFont typeface="Arial" charset="0"/>
              <a:buNone/>
            </a:pPr>
            <a:endParaRPr lang="lt-LT" altLang="lt-LT"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3534</TotalTime>
  <Words>6579</Words>
  <Application>Microsoft Office PowerPoint</Application>
  <PresentationFormat>Demonstracija ekrane (4:3)</PresentationFormat>
  <Paragraphs>405</Paragraphs>
  <Slides>49</Slides>
  <Notes>9</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49</vt:i4>
      </vt:variant>
    </vt:vector>
  </HeadingPairs>
  <TitlesOfParts>
    <vt:vector size="59" baseType="lpstr">
      <vt:lpstr>Lucida Sans Unicode</vt:lpstr>
      <vt:lpstr>Arial</vt:lpstr>
      <vt:lpstr>Wingdings 3</vt:lpstr>
      <vt:lpstr>Verdana</vt:lpstr>
      <vt:lpstr>Wingdings 2</vt:lpstr>
      <vt:lpstr>Calibri</vt:lpstr>
      <vt:lpstr>Times New Roman</vt:lpstr>
      <vt:lpstr>Wingdings</vt:lpstr>
      <vt:lpstr>SimSun</vt:lpstr>
      <vt:lpstr>Concourse</vt:lpstr>
      <vt:lpstr>                           PAKRUOJO MIESTO VIETOS PLĖTROS STRATEGIJOS 2016–2022 M. ĮGYVENDINIMAS: MOKYMAI PAKRUOJO MIESTO VIETOS VEIKLOS GRUPĖS VALDYBOS NARIAMS </vt:lpstr>
      <vt:lpstr>Darbotvarkė</vt:lpstr>
      <vt:lpstr>REMIAMOS VEIKLOS: bendruomenės inicijuojamos veiklos, skirtos mažinti gyventojų esamą socialinę atskirtį</vt:lpstr>
      <vt:lpstr>TIKSLINĖS GRUPĖS: bendruomenės inicijuojamos veiklos, skirtos mažinti gyventojų esamą socialinę atskirtį </vt:lpstr>
      <vt:lpstr>TIKSLINĖS GRUPĖS: bendruomenės inicijuojamos veiklos, skirtos mažinti gyventojų esamą socialinę atskirtį </vt:lpstr>
      <vt:lpstr>REMIAMOS VEIKLOS: bedarbių ir ekonomiškai neaktyvių asmenų užimtumui didinti skirtų iniciatyvų įgyvendinimas, siekiant pagerinti šių asmenų padėtį darbo rinkoje</vt:lpstr>
      <vt:lpstr>TIKSLINĖS GRUPĖS: bedarbių ir ekonomiškai neaktyvių asmenų užimtumui didinti skirtų iniciatyvų įgyvendinimas, siekiant pagerinti šių asmenų padėtį darbo rinkoje</vt:lpstr>
      <vt:lpstr>REMIAMOS VEIKLOS: bendruomenės verslumui didinti skirtų neformalių iniciatyvų įgyvendinimas</vt:lpstr>
      <vt:lpstr>TIKSLINĖS GRUPĖS: gyventojų informavimas, konsultavimas, neformalusis mokymas, siekiant paskatinti juos pradėti verslą </vt:lpstr>
      <vt:lpstr>TIKSLINĖS GRUPĖS: pagalbos verslo pradžiai teikimas </vt:lpstr>
      <vt:lpstr>REMIAMOS VEIKLOS: bendradarbiavimo ir informacijos sklaidos tinklų kūrimas ir palaikymas</vt:lpstr>
      <vt:lpstr>TIKSLINĖS GRUPĖS: bendradarbiavimo ir informacijos sklaidos tinklų kūrimas ir palaikymas</vt:lpstr>
      <vt:lpstr>REMIAMOS VEIKLOS: gyventojų savanoriškos veiklos skatinimas </vt:lpstr>
      <vt:lpstr>TIKSLINĖS GRUPĖS: gyventojų savanoriškos veiklos skatinimas </vt:lpstr>
      <vt:lpstr>NEFINANSUOJAMOS VEIKLOS</vt:lpstr>
      <vt:lpstr>REIKALAVIMAI PAREIŠKĖJAMS</vt:lpstr>
      <vt:lpstr>REIKALAVIMAI PARTNERIAMS </vt:lpstr>
      <vt:lpstr>PROJEKTŲ FINANSAVIMO REIKALAVIMA (I)</vt:lpstr>
      <vt:lpstr>PROJEKTŲ FINANSAVIMO REIKALAVIMAI (II)</vt:lpstr>
      <vt:lpstr>PROJEKTŲ FINANSAVIMO REIKALAVIMAI (III)</vt:lpstr>
      <vt:lpstr>PROJEKTŲ FINANSAVIMO REIKALAVIMAI (IV)</vt:lpstr>
      <vt:lpstr>TINKAMOS FINANSUOTI IŠLAIDOS (I)</vt:lpstr>
      <vt:lpstr>TINKAMOS FINANSUOTI IŠLAIDOS (II)</vt:lpstr>
      <vt:lpstr>TINKAMOS FINANSUOTI IŠLAIDOS (III)</vt:lpstr>
      <vt:lpstr>TINKAMOS FINANSUOTI IŠLAIDOS (IV)</vt:lpstr>
      <vt:lpstr>TINKAMOS FINANSUOTI IŠLAIDOS (V)</vt:lpstr>
      <vt:lpstr>TINKAMOS FINANSUOTI IŠLAIDOS (VI)</vt:lpstr>
      <vt:lpstr>NETINKAMOS FINANSUOTI IŠLAIDOS (I)</vt:lpstr>
      <vt:lpstr>NETINKAMOS FINANSUOTI IŠLAIDOS (II)</vt:lpstr>
      <vt:lpstr>NETINKAMOS FINANSUOTI IŠLAIDOS (III)</vt:lpstr>
      <vt:lpstr>PROJEKTŲ ĮGYVENDINIMO REIKALAVIMAI (I)</vt:lpstr>
      <vt:lpstr>PROJEKTŲ ĮGYVENDINIMO REIKALAVIMAI (II)</vt:lpstr>
      <vt:lpstr>PROJEKTŲ ĮGYVENDINIMO REIKALAVIMAI (III)</vt:lpstr>
      <vt:lpstr>PROJEKTŲ ĮGYVENDINIMO REIKALAVIMAI (IV)</vt:lpstr>
      <vt:lpstr>PROJEKTŲ ĮGYVENDINIMO REIKALAVIMAI (IV)</vt:lpstr>
      <vt:lpstr>Projektinių pasiūlymų (PP) atranka </vt:lpstr>
      <vt:lpstr>Kiekvienas PP turi atitikti (administracinė atitiktis):</vt:lpstr>
      <vt:lpstr>PP kokybės matavimas (I)</vt:lpstr>
      <vt:lpstr>PP kokybės matavimas (II)</vt:lpstr>
      <vt:lpstr>UŽDUOTIS</vt:lpstr>
      <vt:lpstr>Kvietimas atrankai</vt:lpstr>
      <vt:lpstr>PP vertinimas</vt:lpstr>
      <vt:lpstr>PowerPoint pristatymas</vt:lpstr>
      <vt:lpstr>Sąrašų sudarymas</vt:lpstr>
      <vt:lpstr>PROCESAS</vt:lpstr>
      <vt:lpstr>VVG valdybos funkcijos:</vt:lpstr>
      <vt:lpstr>Visuotinis narių susirinkimas atsakingas už:</vt:lpstr>
      <vt:lpstr>Klausimai</vt:lpstr>
      <vt:lpstr> Dėkojame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Seminaras   „Lėšų pritraukimas/projektų rašymas“</dc:title>
  <dc:creator>Arunas</dc:creator>
  <cp:lastModifiedBy>Namai</cp:lastModifiedBy>
  <cp:revision>188</cp:revision>
  <cp:lastPrinted>2017-02-09T07:13:48Z</cp:lastPrinted>
  <dcterms:created xsi:type="dcterms:W3CDTF">2012-11-20T15:37:09Z</dcterms:created>
  <dcterms:modified xsi:type="dcterms:W3CDTF">2017-02-09T07:14:03Z</dcterms:modified>
</cp:coreProperties>
</file>